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Lst>
  <p:notesMasterIdLst>
    <p:notesMasterId r:id="rId50"/>
  </p:notesMasterIdLst>
  <p:sldIdLst>
    <p:sldId id="318" r:id="rId2"/>
    <p:sldId id="388" r:id="rId3"/>
    <p:sldId id="389" r:id="rId4"/>
    <p:sldId id="485" r:id="rId5"/>
    <p:sldId id="408" r:id="rId6"/>
    <p:sldId id="356" r:id="rId7"/>
    <p:sldId id="371" r:id="rId8"/>
    <p:sldId id="372" r:id="rId9"/>
    <p:sldId id="370" r:id="rId10"/>
    <p:sldId id="343" r:id="rId11"/>
    <p:sldId id="429" r:id="rId12"/>
    <p:sldId id="361" r:id="rId13"/>
    <p:sldId id="483" r:id="rId14"/>
    <p:sldId id="352" r:id="rId15"/>
    <p:sldId id="375" r:id="rId16"/>
    <p:sldId id="374" r:id="rId17"/>
    <p:sldId id="393" r:id="rId18"/>
    <p:sldId id="394" r:id="rId19"/>
    <p:sldId id="470" r:id="rId20"/>
    <p:sldId id="386" r:id="rId21"/>
    <p:sldId id="421" r:id="rId22"/>
    <p:sldId id="484" r:id="rId23"/>
    <p:sldId id="340" r:id="rId24"/>
    <p:sldId id="347" r:id="rId25"/>
    <p:sldId id="442" r:id="rId26"/>
    <p:sldId id="471" r:id="rId27"/>
    <p:sldId id="441" r:id="rId28"/>
    <p:sldId id="418" r:id="rId29"/>
    <p:sldId id="477" r:id="rId30"/>
    <p:sldId id="473" r:id="rId31"/>
    <p:sldId id="422" r:id="rId32"/>
    <p:sldId id="447" r:id="rId33"/>
    <p:sldId id="480" r:id="rId34"/>
    <p:sldId id="449" r:id="rId35"/>
    <p:sldId id="450" r:id="rId36"/>
    <p:sldId id="481" r:id="rId37"/>
    <p:sldId id="456" r:id="rId38"/>
    <p:sldId id="315" r:id="rId39"/>
    <p:sldId id="316" r:id="rId40"/>
    <p:sldId id="362" r:id="rId41"/>
    <p:sldId id="482" r:id="rId42"/>
    <p:sldId id="406" r:id="rId43"/>
    <p:sldId id="445" r:id="rId44"/>
    <p:sldId id="437" r:id="rId45"/>
    <p:sldId id="439" r:id="rId46"/>
    <p:sldId id="438" r:id="rId47"/>
    <p:sldId id="458" r:id="rId48"/>
    <p:sldId id="45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DB2"/>
    <a:srgbClr val="FFCCCC"/>
    <a:srgbClr val="CBA9E5"/>
    <a:srgbClr val="D6F5FE"/>
    <a:srgbClr val="FCFE92"/>
    <a:srgbClr val="FFFF99"/>
    <a:srgbClr val="0B5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891" autoAdjust="0"/>
  </p:normalViewPr>
  <p:slideViewPr>
    <p:cSldViewPr>
      <p:cViewPr varScale="1">
        <p:scale>
          <a:sx n="114" d="100"/>
          <a:sy n="114" d="100"/>
        </p:scale>
        <p:origin x="1506" y="102"/>
      </p:cViewPr>
      <p:guideLst>
        <p:guide orient="horz" pos="2160"/>
        <p:guide pos="2880"/>
      </p:guideLst>
    </p:cSldViewPr>
  </p:slideViewPr>
  <p:outlineViewPr>
    <p:cViewPr>
      <p:scale>
        <a:sx n="33" d="100"/>
        <a:sy n="33" d="100"/>
      </p:scale>
      <p:origin x="0" y="-14808"/>
    </p:cViewPr>
  </p:outlineViewPr>
  <p:notesTextViewPr>
    <p:cViewPr>
      <p:scale>
        <a:sx n="3" d="2"/>
        <a:sy n="3" d="2"/>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3B3A0-23E4-4434-B5C9-58A10D874E45}" type="datetimeFigureOut">
              <a:rPr lang="en-NZ" smtClean="0"/>
              <a:t>22/01/2019</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1A8A8-1FBB-4DF4-A8EF-05D9C926FF05}" type="slidenum">
              <a:rPr lang="en-NZ" smtClean="0"/>
              <a:t>‹#›</a:t>
            </a:fld>
            <a:endParaRPr lang="en-NZ"/>
          </a:p>
        </p:txBody>
      </p:sp>
    </p:spTree>
    <p:extLst>
      <p:ext uri="{BB962C8B-B14F-4D97-AF65-F5344CB8AC3E}">
        <p14:creationId xmlns:p14="http://schemas.microsoft.com/office/powerpoint/2010/main" val="397682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48CA76F-A91B-A942-9A05-B37830632A6C}" type="slidenum">
              <a:rPr lang="en-US" smtClean="0"/>
              <a:t>1</a:t>
            </a:fld>
            <a:endParaRPr lang="en-US"/>
          </a:p>
        </p:txBody>
      </p:sp>
    </p:spTree>
    <p:extLst>
      <p:ext uri="{BB962C8B-B14F-4D97-AF65-F5344CB8AC3E}">
        <p14:creationId xmlns:p14="http://schemas.microsoft.com/office/powerpoint/2010/main" val="337982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Thinking of the ‘big picture” - Whatever problem is being faced is attached to a larger system.  To discover the source of the problem we have to widen our focus, and it is from that perspective we will likely find a systemic solution. </a:t>
            </a:r>
          </a:p>
          <a:p>
            <a:endParaRPr lang="en-NZ" dirty="0"/>
          </a:p>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24</a:t>
            </a:fld>
            <a:endParaRPr lang="en-NZ"/>
          </a:p>
        </p:txBody>
      </p:sp>
    </p:spTree>
    <p:extLst>
      <p:ext uri="{BB962C8B-B14F-4D97-AF65-F5344CB8AC3E}">
        <p14:creationId xmlns:p14="http://schemas.microsoft.com/office/powerpoint/2010/main" val="184669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28</a:t>
            </a:fld>
            <a:endParaRPr lang="en-NZ"/>
          </a:p>
        </p:txBody>
      </p:sp>
    </p:spTree>
    <p:extLst>
      <p:ext uri="{BB962C8B-B14F-4D97-AF65-F5344CB8AC3E}">
        <p14:creationId xmlns:p14="http://schemas.microsoft.com/office/powerpoint/2010/main" val="2931273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31</a:t>
            </a:fld>
            <a:endParaRPr lang="en-NZ"/>
          </a:p>
        </p:txBody>
      </p:sp>
    </p:spTree>
    <p:extLst>
      <p:ext uri="{BB962C8B-B14F-4D97-AF65-F5344CB8AC3E}">
        <p14:creationId xmlns:p14="http://schemas.microsoft.com/office/powerpoint/2010/main" val="182758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32</a:t>
            </a:fld>
            <a:endParaRPr lang="en-NZ"/>
          </a:p>
        </p:txBody>
      </p:sp>
    </p:spTree>
    <p:extLst>
      <p:ext uri="{BB962C8B-B14F-4D97-AF65-F5344CB8AC3E}">
        <p14:creationId xmlns:p14="http://schemas.microsoft.com/office/powerpoint/2010/main" val="118043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34</a:t>
            </a:fld>
            <a:endParaRPr lang="en-NZ"/>
          </a:p>
        </p:txBody>
      </p:sp>
    </p:spTree>
    <p:extLst>
      <p:ext uri="{BB962C8B-B14F-4D97-AF65-F5344CB8AC3E}">
        <p14:creationId xmlns:p14="http://schemas.microsoft.com/office/powerpoint/2010/main" val="1683972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40</a:t>
            </a:fld>
            <a:endParaRPr lang="en-NZ"/>
          </a:p>
        </p:txBody>
      </p:sp>
    </p:spTree>
    <p:extLst>
      <p:ext uri="{BB962C8B-B14F-4D97-AF65-F5344CB8AC3E}">
        <p14:creationId xmlns:p14="http://schemas.microsoft.com/office/powerpoint/2010/main" val="1654595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44</a:t>
            </a:fld>
            <a:endParaRPr lang="en-NZ"/>
          </a:p>
        </p:txBody>
      </p:sp>
    </p:spTree>
    <p:extLst>
      <p:ext uri="{BB962C8B-B14F-4D97-AF65-F5344CB8AC3E}">
        <p14:creationId xmlns:p14="http://schemas.microsoft.com/office/powerpoint/2010/main" val="361153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45</a:t>
            </a:fld>
            <a:endParaRPr lang="en-NZ"/>
          </a:p>
        </p:txBody>
      </p:sp>
    </p:spTree>
    <p:extLst>
      <p:ext uri="{BB962C8B-B14F-4D97-AF65-F5344CB8AC3E}">
        <p14:creationId xmlns:p14="http://schemas.microsoft.com/office/powerpoint/2010/main" val="82712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46</a:t>
            </a:fld>
            <a:endParaRPr lang="en-NZ"/>
          </a:p>
        </p:txBody>
      </p:sp>
    </p:spTree>
    <p:extLst>
      <p:ext uri="{BB962C8B-B14F-4D97-AF65-F5344CB8AC3E}">
        <p14:creationId xmlns:p14="http://schemas.microsoft.com/office/powerpoint/2010/main" val="622389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48</a:t>
            </a:fld>
            <a:endParaRPr lang="en-NZ"/>
          </a:p>
        </p:txBody>
      </p:sp>
    </p:spTree>
    <p:extLst>
      <p:ext uri="{BB962C8B-B14F-4D97-AF65-F5344CB8AC3E}">
        <p14:creationId xmlns:p14="http://schemas.microsoft.com/office/powerpoint/2010/main" val="198933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4</a:t>
            </a:fld>
            <a:endParaRPr lang="en-NZ"/>
          </a:p>
        </p:txBody>
      </p:sp>
    </p:spTree>
    <p:extLst>
      <p:ext uri="{BB962C8B-B14F-4D97-AF65-F5344CB8AC3E}">
        <p14:creationId xmlns:p14="http://schemas.microsoft.com/office/powerpoint/2010/main" val="45624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5</a:t>
            </a:fld>
            <a:endParaRPr lang="en-NZ"/>
          </a:p>
        </p:txBody>
      </p:sp>
    </p:spTree>
    <p:extLst>
      <p:ext uri="{BB962C8B-B14F-4D97-AF65-F5344CB8AC3E}">
        <p14:creationId xmlns:p14="http://schemas.microsoft.com/office/powerpoint/2010/main" val="35178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4100" y="323850"/>
            <a:ext cx="1920875" cy="1439863"/>
          </a:xfrm>
        </p:spPr>
      </p:sp>
      <p:sp>
        <p:nvSpPr>
          <p:cNvPr id="3" name="Notes Placeholder 2"/>
          <p:cNvSpPr>
            <a:spLocks noGrp="1"/>
          </p:cNvSpPr>
          <p:nvPr>
            <p:ph type="body" idx="1"/>
          </p:nvPr>
        </p:nvSpPr>
        <p:spPr/>
        <p:txBody>
          <a:bodyPr>
            <a:normAutofit/>
          </a:bodyPr>
          <a:lstStyle/>
          <a:p>
            <a:r>
              <a:rPr lang="en-NZ" dirty="0"/>
              <a:t>What we do see from thinking about different land enterprises in terms of their different outcomes is</a:t>
            </a:r>
            <a:r>
              <a:rPr lang="en-NZ" baseline="0" dirty="0"/>
              <a:t> that there are a number of very different problems and systems set out there.</a:t>
            </a:r>
          </a:p>
          <a:p>
            <a:endParaRPr lang="en-NZ" baseline="0" dirty="0"/>
          </a:p>
          <a:p>
            <a:r>
              <a:rPr lang="en-NZ" dirty="0"/>
              <a:t>Again given that it is unlikely that one size fits all,</a:t>
            </a:r>
            <a:r>
              <a:rPr lang="en-NZ" baseline="0" dirty="0"/>
              <a:t> so it becomes important to look at these systems and see how they differ  .... And what such differences might mean for management. In much of the management literature reviewers are suggesting that it is useful to look at systems being either simple, complicated or complex and adaptive.</a:t>
            </a:r>
            <a:endParaRPr lang="en-NZ" dirty="0"/>
          </a:p>
        </p:txBody>
      </p:sp>
      <p:sp>
        <p:nvSpPr>
          <p:cNvPr id="4" name="Slide Number Placeholder 3"/>
          <p:cNvSpPr>
            <a:spLocks noGrp="1"/>
          </p:cNvSpPr>
          <p:nvPr>
            <p:ph type="sldNum" sz="quarter" idx="10"/>
          </p:nvPr>
        </p:nvSpPr>
        <p:spPr/>
        <p:txBody>
          <a:bodyPr/>
          <a:lstStyle/>
          <a:p>
            <a:fld id="{7E3A1B49-4F12-4D1B-9613-7EA1481A0356}" type="slidenum">
              <a:rPr lang="en-US" smtClean="0"/>
              <a:pPr/>
              <a:t>6</a:t>
            </a:fld>
            <a:endParaRPr lang="en-US"/>
          </a:p>
        </p:txBody>
      </p:sp>
    </p:spTree>
    <p:extLst>
      <p:ext uri="{BB962C8B-B14F-4D97-AF65-F5344CB8AC3E}">
        <p14:creationId xmlns:p14="http://schemas.microsoft.com/office/powerpoint/2010/main" val="323666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7</a:t>
            </a:fld>
            <a:endParaRPr lang="en-NZ"/>
          </a:p>
        </p:txBody>
      </p:sp>
    </p:spTree>
    <p:extLst>
      <p:ext uri="{BB962C8B-B14F-4D97-AF65-F5344CB8AC3E}">
        <p14:creationId xmlns:p14="http://schemas.microsoft.com/office/powerpoint/2010/main" val="12510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0" y="328613"/>
            <a:ext cx="1951038" cy="1463675"/>
          </a:xfrm>
        </p:spPr>
      </p:sp>
      <p:sp>
        <p:nvSpPr>
          <p:cNvPr id="3" name="Notes Placeholder 2"/>
          <p:cNvSpPr>
            <a:spLocks noGrp="1"/>
          </p:cNvSpPr>
          <p:nvPr>
            <p:ph type="body" idx="1"/>
          </p:nvPr>
        </p:nvSpPr>
        <p:spPr/>
        <p:txBody>
          <a:bodyPr>
            <a:normAutofit/>
          </a:bodyPr>
          <a:lstStyle/>
          <a:p>
            <a:r>
              <a:rPr lang="en-NZ" dirty="0"/>
              <a:t>What this means is that each system type requires</a:t>
            </a:r>
            <a:r>
              <a:rPr lang="en-NZ" baseline="0" dirty="0"/>
              <a:t> different management paradigms.</a:t>
            </a:r>
          </a:p>
          <a:p>
            <a:endParaRPr lang="en-NZ" baseline="0" dirty="0"/>
          </a:p>
          <a:p>
            <a:r>
              <a:rPr lang="en-NZ" baseline="0" dirty="0"/>
              <a:t>Managing a complicated system requires developing specific blueprints, looking for clear outcomes, and limiting the types of approaches and actions that have to be taken. The emphasis is on efficiency and streamlining the delivery of the operation.</a:t>
            </a:r>
          </a:p>
          <a:p>
            <a:endParaRPr lang="en-NZ" baseline="0" dirty="0"/>
          </a:p>
          <a:p>
            <a:r>
              <a:rPr lang="en-NZ" baseline="0" dirty="0"/>
              <a:t>In contrast managing a complex adaptive system is more about using minimum specifications and looking to encourage learning and innovative solutions. Monitoring and adapting becomes the key to moving forward. Because each player and groups of players are different it becomes important to work with multiple leverage points for change. Its important to build on what emerges ...  Different groups will be ready to do different things at different times.</a:t>
            </a:r>
            <a:endParaRPr lang="en-NZ" dirty="0"/>
          </a:p>
        </p:txBody>
      </p:sp>
      <p:sp>
        <p:nvSpPr>
          <p:cNvPr id="4" name="Slide Number Placeholder 3"/>
          <p:cNvSpPr>
            <a:spLocks noGrp="1"/>
          </p:cNvSpPr>
          <p:nvPr>
            <p:ph type="sldNum" sz="quarter" idx="10"/>
          </p:nvPr>
        </p:nvSpPr>
        <p:spPr/>
        <p:txBody>
          <a:bodyPr/>
          <a:lstStyle/>
          <a:p>
            <a:fld id="{7E3A1B49-4F12-4D1B-9613-7EA1481A0356}" type="slidenum">
              <a:rPr lang="en-US" smtClean="0"/>
              <a:pPr/>
              <a:t>12</a:t>
            </a:fld>
            <a:endParaRPr lang="en-US"/>
          </a:p>
        </p:txBody>
      </p:sp>
    </p:spTree>
    <p:extLst>
      <p:ext uri="{BB962C8B-B14F-4D97-AF65-F5344CB8AC3E}">
        <p14:creationId xmlns:p14="http://schemas.microsoft.com/office/powerpoint/2010/main" val="229599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18</a:t>
            </a:fld>
            <a:endParaRPr lang="en-NZ"/>
          </a:p>
        </p:txBody>
      </p:sp>
    </p:spTree>
    <p:extLst>
      <p:ext uri="{BB962C8B-B14F-4D97-AF65-F5344CB8AC3E}">
        <p14:creationId xmlns:p14="http://schemas.microsoft.com/office/powerpoint/2010/main" val="2991504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19</a:t>
            </a:fld>
            <a:endParaRPr lang="en-NZ"/>
          </a:p>
        </p:txBody>
      </p:sp>
    </p:spTree>
    <p:extLst>
      <p:ext uri="{BB962C8B-B14F-4D97-AF65-F5344CB8AC3E}">
        <p14:creationId xmlns:p14="http://schemas.microsoft.com/office/powerpoint/2010/main" val="35236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0AC1A8A8-1FBB-4DF4-A8EF-05D9C926FF05}" type="slidenum">
              <a:rPr lang="en-NZ" smtClean="0"/>
              <a:t>21</a:t>
            </a:fld>
            <a:endParaRPr lang="en-NZ"/>
          </a:p>
        </p:txBody>
      </p:sp>
    </p:spTree>
    <p:extLst>
      <p:ext uri="{BB962C8B-B14F-4D97-AF65-F5344CB8AC3E}">
        <p14:creationId xmlns:p14="http://schemas.microsoft.com/office/powerpoint/2010/main" val="365061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50"/>
            </a:lvl1pPr>
          </a:lstStyle>
          <a:p>
            <a:r>
              <a:rPr lang="en-US" dirty="0"/>
              <a:t>Click to edit Master title style</a:t>
            </a:r>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7" name="Date Placeholder 6"/>
          <p:cNvSpPr>
            <a:spLocks noGrp="1"/>
          </p:cNvSpPr>
          <p:nvPr>
            <p:ph type="dt" sz="half" idx="10"/>
          </p:nvPr>
        </p:nvSpPr>
        <p:spPr/>
        <p:txBody>
          <a:bodyPr/>
          <a:lstStyle/>
          <a:p>
            <a:fld id="{451DEABC-D766-4322-8E78-B830FAE35C72}" type="datetime4">
              <a:rPr lang="en-US" smtClean="0"/>
              <a:pPr/>
              <a:t>January 22, 2019</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January 22,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January 22,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January 22,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2"/>
            <a:ext cx="7772400" cy="2505075"/>
          </a:xfrm>
        </p:spPr>
        <p:txBody>
          <a:bodyPr anchor="b"/>
          <a:lstStyle>
            <a:lvl1pPr algn="ctr" defTabSz="685800" rtl="0" eaLnBrk="1" latinLnBrk="0" hangingPunct="1">
              <a:lnSpc>
                <a:spcPct val="100000"/>
              </a:lnSpc>
              <a:spcBef>
                <a:spcPct val="0"/>
              </a:spcBef>
              <a:buNone/>
              <a:defRPr lang="en-US" sz="36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5"/>
            <a:ext cx="7772400" cy="1131887"/>
          </a:xfrm>
        </p:spPr>
        <p:txBody>
          <a:bodyPr anchor="t"/>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January 22,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4296729"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2"/>
            <a:ext cx="4038600" cy="4525963"/>
          </a:xfrm>
        </p:spPr>
        <p:txBody>
          <a:bodyPr/>
          <a:lstStyle>
            <a:lvl1pPr>
              <a:defRPr sz="18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January 22,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4648201" y="1600200"/>
            <a:ext cx="4041775" cy="609600"/>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6A5CDA29-3CBE-48EA-92AE-A996835462BA}" type="datetime4">
              <a:rPr lang="en-US" smtClean="0"/>
              <a:pPr/>
              <a:t>January 22,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9EC054-3869-4501-B163-1BBFDE8DCE04}" type="datetime4">
              <a:rPr lang="en-US" smtClean="0"/>
              <a:pPr/>
              <a:t>January 22,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January 22,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8" y="266700"/>
            <a:ext cx="3008313" cy="2095500"/>
          </a:xfrm>
        </p:spPr>
        <p:txBody>
          <a:bodyPr anchor="b"/>
          <a:lstStyle>
            <a:lvl1pPr algn="ctr">
              <a:lnSpc>
                <a:spcPct val="100000"/>
              </a:lnSpc>
              <a:defRPr sz="21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8" y="273052"/>
            <a:ext cx="499586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8" y="2438402"/>
            <a:ext cx="3008313" cy="3687763"/>
          </a:xfrm>
        </p:spPr>
        <p:txBody>
          <a:bodyPr>
            <a:normAutofit/>
          </a:bodyPr>
          <a:lstStyle>
            <a:lvl1pPr marL="0" indent="0" algn="ctr">
              <a:lnSpc>
                <a:spcPct val="125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22,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228600"/>
            <a:ext cx="5711824" cy="895350"/>
          </a:xfrm>
        </p:spPr>
        <p:txBody>
          <a:bodyPr anchor="b"/>
          <a:lstStyle>
            <a:lvl1pPr algn="ctr">
              <a:lnSpc>
                <a:spcPct val="100000"/>
              </a:lnSpc>
              <a:defRPr sz="2100" b="0"/>
            </a:lvl1pPr>
          </a:lstStyle>
          <a:p>
            <a:r>
              <a:rPr lang="en-US"/>
              <a:t>Click to edit Master title style</a:t>
            </a:r>
            <a:endParaRPr lang="en-US" dirty="0"/>
          </a:p>
        </p:txBody>
      </p:sp>
      <p:sp>
        <p:nvSpPr>
          <p:cNvPr id="3" name="Picture Placeholder 2"/>
          <p:cNvSpPr>
            <a:spLocks noGrp="1"/>
          </p:cNvSpPr>
          <p:nvPr>
            <p:ph type="pic" idx="1"/>
          </p:nvPr>
        </p:nvSpPr>
        <p:spPr>
          <a:xfrm>
            <a:off x="1508127"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679577" y="5810250"/>
            <a:ext cx="5711824" cy="533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January 22,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2"/>
            <a:ext cx="2085975" cy="365125"/>
          </a:xfrm>
          <a:prstGeom prst="rect">
            <a:avLst/>
          </a:prstGeom>
        </p:spPr>
        <p:txBody>
          <a:bodyPr vert="horz" lIns="91440" tIns="45720" rIns="45720" bIns="45720" rtlCol="0" anchor="ctr"/>
          <a:lstStyle>
            <a:lvl1pPr algn="r">
              <a:defRPr sz="900">
                <a:solidFill>
                  <a:schemeClr val="tx1">
                    <a:lumMod val="65000"/>
                    <a:lumOff val="35000"/>
                  </a:schemeClr>
                </a:solidFill>
                <a:latin typeface="Century Gothic" pitchFamily="34" charset="0"/>
              </a:defRPr>
            </a:lvl1pPr>
          </a:lstStyle>
          <a:p>
            <a:fld id="{17D0EFEE-2756-4A20-BF2A-63F0A94F99AC}" type="datetime4">
              <a:rPr lang="en-US" smtClean="0"/>
              <a:pPr/>
              <a:t>January 22, 2019</a:t>
            </a:fld>
            <a:endParaRPr lang="en-US" dirty="0"/>
          </a:p>
        </p:txBody>
      </p:sp>
      <p:sp>
        <p:nvSpPr>
          <p:cNvPr id="5" name="Footer Placeholder 4"/>
          <p:cNvSpPr>
            <a:spLocks noGrp="1"/>
          </p:cNvSpPr>
          <p:nvPr>
            <p:ph type="ftr" sz="quarter" idx="3"/>
          </p:nvPr>
        </p:nvSpPr>
        <p:spPr>
          <a:xfrm>
            <a:off x="659165" y="6356352"/>
            <a:ext cx="2847975" cy="365125"/>
          </a:xfrm>
          <a:prstGeom prst="rect">
            <a:avLst/>
          </a:prstGeom>
        </p:spPr>
        <p:txBody>
          <a:bodyPr vert="horz" lIns="45720" tIns="45720" rIns="91440" bIns="45720" rtlCol="0" anchor="ctr"/>
          <a:lstStyle>
            <a:lvl1pPr algn="l">
              <a:defRPr sz="9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9" y="6356352"/>
            <a:ext cx="561975" cy="365125"/>
          </a:xfrm>
          <a:prstGeom prst="rect">
            <a:avLst/>
          </a:prstGeom>
        </p:spPr>
        <p:txBody>
          <a:bodyPr vert="horz" lIns="27432" tIns="45720" rIns="45720" bIns="45720" rtlCol="0" anchor="ctr"/>
          <a:lstStyle>
            <a:lvl1pPr algn="l">
              <a:defRPr sz="900">
                <a:solidFill>
                  <a:schemeClr val="tx1">
                    <a:lumMod val="65000"/>
                    <a:lumOff val="35000"/>
                  </a:schemeClr>
                </a:solidFill>
                <a:latin typeface="Century Gothic" pitchFamily="34" charset="0"/>
              </a:defRPr>
            </a:lvl1pPr>
          </a:lstStyle>
          <a:p>
            <a:fld id="{F38DF745-7D3F-47F4-83A3-874385CFAA69}" type="slidenum">
              <a:rPr lang="en-US" smtClean="0"/>
              <a:pPr/>
              <a:t>‹#›</a:t>
            </a:fld>
            <a:endParaRPr lang="en-US" dirty="0"/>
          </a:p>
        </p:txBody>
      </p:sp>
      <p:sp>
        <p:nvSpPr>
          <p:cNvPr id="7" name="Oval 6"/>
          <p:cNvSpPr/>
          <p:nvPr/>
        </p:nvSpPr>
        <p:spPr>
          <a:xfrm>
            <a:off x="8457761"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lang="en-US" sz="1350" kern="1200">
              <a:solidFill>
                <a:schemeClr val="lt1"/>
              </a:solidFill>
              <a:latin typeface="+mn-lt"/>
              <a:ea typeface="+mn-ea"/>
              <a:cs typeface="+mn-cs"/>
            </a:endParaRPr>
          </a:p>
        </p:txBody>
      </p:sp>
      <p:sp>
        <p:nvSpPr>
          <p:cNvPr id="8" name="Oval 7"/>
          <p:cNvSpPr/>
          <p:nvPr/>
        </p:nvSpPr>
        <p:spPr>
          <a:xfrm>
            <a:off x="56912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hf hdr="0" ftr="0" dt="0"/>
  <p:txStyles>
    <p:title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learningforsustainability.net/post/complicated-comple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pliedsystemsthinking.com/supporting_documents/Intro4WsandHow.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learningforsustainability.net/wp-content/uploads/2019/01/Intro-systems-thinking-and-systemic-design-concepts-and-tools.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donellameadows.org/archives/leverage-points-places-to-intervene-in-a-syste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learningforsustainability.net/systemic-desig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earningforsustainability.net/systemic-desig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hesystemsthinker.com/%EF%BB%BFall-methods-are-wrong-some-methods-are-usefu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learningforsustainability.net/systems-thinking-tool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learningforsustainability.net/strategic-planning-reviews/" TargetMode="External"/><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learningforsustainability.net/stakeholder-analysis/" TargetMode="External"/><Relationship Id="rId4" Type="http://schemas.openxmlformats.org/officeDocument/2006/relationships/hyperlink" Target="source:%20http://weird-vintage.com/post/73950374686/animal-tea-party-1903-1910-since-there-is-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learningforsustainability.net/supporting-dialogue/" TargetMode="External"/><Relationship Id="rId2" Type="http://schemas.openxmlformats.org/officeDocument/2006/relationships/hyperlink" Target="http://www.pexels.com/"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learningforsustainability.net/systems-thinking-tools/" TargetMode="External"/><Relationship Id="rId2" Type="http://schemas.openxmlformats.org/officeDocument/2006/relationships/hyperlink" Target="http://learningforsustainability.net/design-thinking/" TargetMode="External"/><Relationship Id="rId1" Type="http://schemas.openxmlformats.org/officeDocument/2006/relationships/slideLayout" Target="../slideLayouts/slideLayout7.xml"/><Relationship Id="rId6" Type="http://schemas.openxmlformats.org/officeDocument/2006/relationships/hyperlink" Target="http://learningforsustainability.net/participatory-modelling/" TargetMode="External"/><Relationship Id="rId5" Type="http://schemas.openxmlformats.org/officeDocument/2006/relationships/hyperlink" Target="http://learningforsustainability.net/scenarios/" TargetMode="External"/><Relationship Id="rId4" Type="http://schemas.openxmlformats.org/officeDocument/2006/relationships/hyperlink" Target="http://learningforsustainability.net/conceptual-modellin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learningforsustainability.net/theory-of-change/" TargetMode="External"/><Relationship Id="rId1" Type="http://schemas.openxmlformats.org/officeDocument/2006/relationships/slideLayout" Target="../slideLayouts/slideLayout7.xml"/><Relationship Id="rId4" Type="http://schemas.openxmlformats.org/officeDocument/2006/relationships/hyperlink" Target="http://learningforsustainability.net/logic-model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Planning,%20monitoring%20&amp;%20evaluation%20&#8211;%20closing%20the%20loop" TargetMode="External"/><Relationship Id="rId5" Type="http://schemas.openxmlformats.org/officeDocument/2006/relationships/image" Target="../media/image6.png"/><Relationship Id="rId4" Type="http://schemas.openxmlformats.org/officeDocument/2006/relationships/hyperlink" Target="http://learningforsustainability.net/plan-monitor-evaluat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learningforsustainability.net/logic-models/" TargetMode="External"/><Relationship Id="rId7" Type="http://schemas.openxmlformats.org/officeDocument/2006/relationships/hyperlink" Target="http://learningforsustainability.net/plan-monitor-evaluate/" TargetMode="External"/><Relationship Id="rId2" Type="http://schemas.openxmlformats.org/officeDocument/2006/relationships/hyperlink" Target="http://learningforsustainability.net/theory-of-change/" TargetMode="External"/><Relationship Id="rId1" Type="http://schemas.openxmlformats.org/officeDocument/2006/relationships/slideLayout" Target="../slideLayouts/slideLayout7.xml"/><Relationship Id="rId6" Type="http://schemas.openxmlformats.org/officeDocument/2006/relationships/hyperlink" Target="http://learningforsustainability.net/reflective-practice/" TargetMode="External"/><Relationship Id="rId5" Type="http://schemas.openxmlformats.org/officeDocument/2006/relationships/hyperlink" Target="http://learningforsustainability.net/post/rubrics/" TargetMode="External"/><Relationship Id="rId4" Type="http://schemas.openxmlformats.org/officeDocument/2006/relationships/hyperlink" Target="http://learningforsustainability.net/taking-account-complexity/" TargetMode="External"/><Relationship Id="rId9" Type="http://schemas.openxmlformats.org/officeDocument/2006/relationships/hyperlink" Target="Planning,%20monitoring%20&amp;%20evaluation%20&#8211;%20closing%20the%20loop"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CeOZzMmIekw"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learningforsustainability.ne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learningforsustainability.net/" TargetMode="External"/><Relationship Id="rId3" Type="http://schemas.openxmlformats.org/officeDocument/2006/relationships/hyperlink" Target="mailto:margaret.kilvington@gmail.com" TargetMode="External"/><Relationship Id="rId7" Type="http://schemas.openxmlformats.org/officeDocument/2006/relationships/hyperlink" Target="https://learningforsustainability.n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learningforsustainability.net/willallen/" TargetMode="External"/><Relationship Id="rId5" Type="http://schemas.openxmlformats.org/officeDocument/2006/relationships/hyperlink" Target="mailto:willallennz@gmail.com" TargetMode="External"/><Relationship Id="rId4" Type="http://schemas.openxmlformats.org/officeDocument/2006/relationships/hyperlink" Target="http://isref.co.nz/"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data.linz.govt.nz/set/4702-nz-aerial-image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p-training.net/training/communication_skills/consultation/equipoise/complexity/stacey.h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cognitive-edge.com/videos/cynefin-framework-introduc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50000">
              <a:schemeClr val="bg2">
                <a:lumMod val="90000"/>
              </a:schemeClr>
            </a:gs>
            <a:gs pos="76000">
              <a:schemeClr val="bg1">
                <a:tint val="90000"/>
                <a:shade val="90000"/>
                <a:satMod val="200000"/>
              </a:schemeClr>
            </a:gs>
            <a:gs pos="92000">
              <a:schemeClr val="bg1">
                <a:tint val="90000"/>
                <a:shade val="70000"/>
                <a:satMod val="25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7DE9FC6-5904-49C2-8C5E-D64B637558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5616" y="1654326"/>
            <a:ext cx="6651193" cy="334562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1321028" y="607625"/>
            <a:ext cx="6624736" cy="1080118"/>
          </a:xfrm>
        </p:spPr>
        <p:txBody>
          <a:bodyPr>
            <a:normAutofit fontScale="90000"/>
          </a:bodyPr>
          <a:lstStyle/>
          <a:p>
            <a:pPr algn="ctr">
              <a:spcAft>
                <a:spcPts val="800"/>
              </a:spcAft>
            </a:pPr>
            <a:r>
              <a:rPr lang="en-NZ" sz="3600" b="1" dirty="0">
                <a:solidFill>
                  <a:schemeClr val="tx1">
                    <a:lumMod val="85000"/>
                    <a:lumOff val="15000"/>
                  </a:schemeClr>
                </a:solidFill>
                <a:effectLst/>
                <a:latin typeface="+mj-lt"/>
                <a:ea typeface="Times New Roman" panose="02020603050405020304" pitchFamily="18" charset="0"/>
                <a:cs typeface="Times New Roman" panose="02020603050405020304" pitchFamily="18" charset="0"/>
              </a:rPr>
              <a:t>An introduction to systems thinking and tools for systems thinking</a:t>
            </a:r>
            <a:br>
              <a:rPr lang="en-NZ" sz="2400" b="1" dirty="0">
                <a:solidFill>
                  <a:schemeClr val="tx1">
                    <a:lumMod val="85000"/>
                    <a:lumOff val="15000"/>
                  </a:schemeClr>
                </a:solidFill>
                <a:effectLst/>
                <a:latin typeface="+mj-lt"/>
                <a:ea typeface="Times New Roman" panose="02020603050405020304" pitchFamily="18" charset="0"/>
                <a:cs typeface="Times New Roman" panose="02020603050405020304" pitchFamily="18" charset="0"/>
              </a:rPr>
            </a:br>
            <a:endParaRPr lang="en-NZ" sz="1800" b="1" dirty="0">
              <a:solidFill>
                <a:schemeClr val="tx1">
                  <a:lumMod val="85000"/>
                  <a:lumOff val="15000"/>
                </a:schemeClr>
              </a:solidFill>
              <a:effectLst/>
              <a:latin typeface="+mj-lt"/>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BC985100-D59C-41E0-8A28-679386C40FF6}"/>
              </a:ext>
            </a:extLst>
          </p:cNvPr>
          <p:cNvCxnSpPr>
            <a:cxnSpLocks/>
          </p:cNvCxnSpPr>
          <p:nvPr/>
        </p:nvCxnSpPr>
        <p:spPr>
          <a:xfrm>
            <a:off x="636953" y="5856267"/>
            <a:ext cx="79208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3CE84D9-0A3C-45ED-8B97-68FC324976D7}"/>
              </a:ext>
            </a:extLst>
          </p:cNvPr>
          <p:cNvSpPr txBox="1"/>
          <p:nvPr/>
        </p:nvSpPr>
        <p:spPr>
          <a:xfrm>
            <a:off x="2498259" y="6033910"/>
            <a:ext cx="4270274" cy="369332"/>
          </a:xfrm>
          <a:prstGeom prst="rect">
            <a:avLst/>
          </a:prstGeom>
          <a:noFill/>
        </p:spPr>
        <p:txBody>
          <a:bodyPr wrap="square" rtlCol="0">
            <a:spAutoFit/>
          </a:bodyPr>
          <a:lstStyle/>
          <a:p>
            <a:pPr algn="ctr"/>
            <a:r>
              <a:rPr lang="en-NZ" dirty="0">
                <a:latin typeface="Century Gothic" panose="020B0502020202020204" pitchFamily="34" charset="0"/>
                <a:cs typeface="Arial" panose="020B0604020202020204" pitchFamily="34" charset="0"/>
              </a:rPr>
              <a:t> </a:t>
            </a:r>
            <a:r>
              <a:rPr lang="en-NZ" dirty="0">
                <a:solidFill>
                  <a:schemeClr val="tx1">
                    <a:lumMod val="75000"/>
                    <a:lumOff val="25000"/>
                  </a:schemeClr>
                </a:solidFill>
                <a:latin typeface="+mj-lt"/>
                <a:cs typeface="Arial" panose="020B0604020202020204" pitchFamily="34" charset="0"/>
              </a:rPr>
              <a:t>Will Allen &amp; Margaret </a:t>
            </a:r>
            <a:r>
              <a:rPr lang="en-NZ" dirty="0" err="1">
                <a:solidFill>
                  <a:schemeClr val="tx1">
                    <a:lumMod val="75000"/>
                    <a:lumOff val="25000"/>
                  </a:schemeClr>
                </a:solidFill>
                <a:latin typeface="+mj-lt"/>
                <a:cs typeface="Arial" panose="020B0604020202020204" pitchFamily="34" charset="0"/>
              </a:rPr>
              <a:t>Kilvington</a:t>
            </a:r>
            <a:endParaRPr lang="en-NZ" dirty="0">
              <a:solidFill>
                <a:schemeClr val="tx1">
                  <a:lumMod val="75000"/>
                  <a:lumOff val="25000"/>
                </a:schemeClr>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DD0A1ECD-6B33-4391-B119-50A92BCFC367}"/>
              </a:ext>
            </a:extLst>
          </p:cNvPr>
          <p:cNvSpPr txBox="1"/>
          <p:nvPr/>
        </p:nvSpPr>
        <p:spPr>
          <a:xfrm>
            <a:off x="636953" y="5309293"/>
            <a:ext cx="7992887" cy="369332"/>
          </a:xfrm>
          <a:prstGeom prst="rect">
            <a:avLst/>
          </a:prstGeom>
          <a:noFill/>
        </p:spPr>
        <p:txBody>
          <a:bodyPr wrap="square" rtlCol="0">
            <a:spAutoFit/>
          </a:bodyPr>
          <a:lstStyle/>
          <a:p>
            <a:pPr algn="ctr"/>
            <a:r>
              <a:rPr lang="en-NZ" dirty="0"/>
              <a:t>- it’s  a way of collaboratively talking about and designing real-world solutions</a:t>
            </a:r>
          </a:p>
        </p:txBody>
      </p:sp>
    </p:spTree>
    <p:extLst>
      <p:ext uri="{BB962C8B-B14F-4D97-AF65-F5344CB8AC3E}">
        <p14:creationId xmlns:p14="http://schemas.microsoft.com/office/powerpoint/2010/main" val="141962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661648" cy="681540"/>
          </a:xfrm>
        </p:spPr>
        <p:txBody>
          <a:bodyPr/>
          <a:lstStyle/>
          <a:p>
            <a:r>
              <a:rPr lang="en-NZ" sz="2700" dirty="0"/>
              <a:t>International agencies and public sector organisations are moving towards systems thinking …..</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prstClr val="black">
                    <a:lumMod val="65000"/>
                    <a:lumOff val="35000"/>
                  </a:prstClr>
                </a:solidFill>
              </a:rPr>
              <a:pPr/>
              <a:t>10</a:t>
            </a:fld>
            <a:endParaRPr lang="en-US">
              <a:solidFill>
                <a:prstClr val="black">
                  <a:lumMod val="65000"/>
                  <a:lumOff val="35000"/>
                </a:prstClr>
              </a:solidFill>
            </a:endParaRPr>
          </a:p>
        </p:txBody>
      </p:sp>
      <p:pic>
        <p:nvPicPr>
          <p:cNvPr id="8" name="Content Placeholder 7" descr="A screenshot of a cell phone&#10;&#10;Description generated with high confidence">
            <a:extLst>
              <a:ext uri="{FF2B5EF4-FFF2-40B4-BE49-F238E27FC236}">
                <a16:creationId xmlns:a16="http://schemas.microsoft.com/office/drawing/2014/main" id="{5929B37A-394E-4D95-8C8F-A631CE0005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6804" y="1475352"/>
            <a:ext cx="3370250" cy="4807311"/>
          </a:xfrm>
        </p:spPr>
      </p:pic>
      <p:pic>
        <p:nvPicPr>
          <p:cNvPr id="10" name="Picture 9">
            <a:extLst>
              <a:ext uri="{FF2B5EF4-FFF2-40B4-BE49-F238E27FC236}">
                <a16:creationId xmlns:a16="http://schemas.microsoft.com/office/drawing/2014/main" id="{F43953A8-B82A-4A0E-BD58-237694F05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31" y="1513813"/>
            <a:ext cx="3346450" cy="4768850"/>
          </a:xfrm>
          <a:prstGeom prst="rect">
            <a:avLst/>
          </a:prstGeom>
        </p:spPr>
      </p:pic>
    </p:spTree>
    <p:extLst>
      <p:ext uri="{BB962C8B-B14F-4D97-AF65-F5344CB8AC3E}">
        <p14:creationId xmlns:p14="http://schemas.microsoft.com/office/powerpoint/2010/main" val="4291791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alpha val="91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solidFill>
                  <a:prstClr val="black">
                    <a:lumMod val="65000"/>
                    <a:lumOff val="35000"/>
                  </a:prstClr>
                </a:solidFill>
              </a:rPr>
              <a:pPr/>
              <a:t>11</a:t>
            </a:fld>
            <a:endParaRPr lang="en-US">
              <a:solidFill>
                <a:prstClr val="black">
                  <a:lumMod val="65000"/>
                  <a:lumOff val="35000"/>
                </a:prstClr>
              </a:solidFill>
            </a:endParaRPr>
          </a:p>
        </p:txBody>
      </p:sp>
      <p:pic>
        <p:nvPicPr>
          <p:cNvPr id="8" name="Content Placeholder 7" descr="A screenshot of a cell phone&#10;&#10;Description generated with high confidence">
            <a:extLst>
              <a:ext uri="{FF2B5EF4-FFF2-40B4-BE49-F238E27FC236}">
                <a16:creationId xmlns:a16="http://schemas.microsoft.com/office/drawing/2014/main" id="{5929B37A-394E-4D95-8C8F-A631CE0005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6804" y="1475352"/>
            <a:ext cx="3370250" cy="4807311"/>
          </a:xfrm>
        </p:spPr>
      </p:pic>
      <p:pic>
        <p:nvPicPr>
          <p:cNvPr id="10" name="Picture 9">
            <a:extLst>
              <a:ext uri="{FF2B5EF4-FFF2-40B4-BE49-F238E27FC236}">
                <a16:creationId xmlns:a16="http://schemas.microsoft.com/office/drawing/2014/main" id="{F43953A8-B82A-4A0E-BD58-237694F05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31" y="1513813"/>
            <a:ext cx="3346450" cy="4768850"/>
          </a:xfrm>
          <a:prstGeom prst="rect">
            <a:avLst/>
          </a:prstGeom>
        </p:spPr>
      </p:pic>
      <p:sp>
        <p:nvSpPr>
          <p:cNvPr id="3" name="Rectangle 2">
            <a:extLst>
              <a:ext uri="{FF2B5EF4-FFF2-40B4-BE49-F238E27FC236}">
                <a16:creationId xmlns:a16="http://schemas.microsoft.com/office/drawing/2014/main" id="{CFD0E7B5-EE36-410B-B719-9A5C4B7C520B}"/>
              </a:ext>
            </a:extLst>
          </p:cNvPr>
          <p:cNvSpPr/>
          <p:nvPr/>
        </p:nvSpPr>
        <p:spPr>
          <a:xfrm>
            <a:off x="713562" y="1465436"/>
            <a:ext cx="7530846" cy="4807311"/>
          </a:xfrm>
          <a:prstGeom prst="rect">
            <a:avLst/>
          </a:prstGeom>
          <a:solidFill>
            <a:schemeClr val="tx2">
              <a:lumMod val="20000"/>
              <a:lumOff val="8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Content Placeholder 2">
            <a:extLst>
              <a:ext uri="{FF2B5EF4-FFF2-40B4-BE49-F238E27FC236}">
                <a16:creationId xmlns:a16="http://schemas.microsoft.com/office/drawing/2014/main" id="{5C183567-6543-45BA-8BAA-C8867FCF0899}"/>
              </a:ext>
            </a:extLst>
          </p:cNvPr>
          <p:cNvSpPr txBox="1">
            <a:spLocks/>
          </p:cNvSpPr>
          <p:nvPr/>
        </p:nvSpPr>
        <p:spPr>
          <a:xfrm>
            <a:off x="870375" y="1886310"/>
            <a:ext cx="7530845" cy="4414979"/>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pPr marL="0" indent="0">
              <a:buFont typeface="Arial" pitchFamily="34" charset="0"/>
              <a:buNone/>
            </a:pPr>
            <a:r>
              <a:rPr lang="en-NZ" sz="2600" b="1" dirty="0">
                <a:solidFill>
                  <a:schemeClr val="tx1">
                    <a:lumMod val="85000"/>
                    <a:lumOff val="15000"/>
                  </a:schemeClr>
                </a:solidFill>
                <a:latin typeface="+mn-lt"/>
                <a:cs typeface="Arial" panose="020B0604020202020204" pitchFamily="34" charset="0"/>
              </a:rPr>
              <a:t>… </a:t>
            </a:r>
            <a:r>
              <a:rPr lang="en-NZ" sz="2400" dirty="0">
                <a:solidFill>
                  <a:schemeClr val="tx1">
                    <a:lumMod val="85000"/>
                    <a:lumOff val="15000"/>
                  </a:schemeClr>
                </a:solidFill>
                <a:latin typeface="+mn-lt"/>
                <a:cs typeface="Arial" panose="020B0604020202020204" pitchFamily="34" charset="0"/>
              </a:rPr>
              <a:t>to deal with complex or ‘wicked’ problems which</a:t>
            </a:r>
          </a:p>
          <a:p>
            <a:pPr marL="0" indent="0">
              <a:buFont typeface="Arial" pitchFamily="34" charset="0"/>
              <a:buNone/>
            </a:pPr>
            <a:endParaRPr lang="en-NZ" sz="2400" dirty="0">
              <a:solidFill>
                <a:schemeClr val="tx1">
                  <a:lumMod val="85000"/>
                  <a:lumOff val="15000"/>
                </a:schemeClr>
              </a:solidFill>
              <a:latin typeface="+mn-lt"/>
              <a:cs typeface="Arial" panose="020B0604020202020204" pitchFamily="34" charset="0"/>
            </a:endParaRPr>
          </a:p>
          <a:p>
            <a:r>
              <a:rPr lang="en-NZ" sz="2400" dirty="0">
                <a:solidFill>
                  <a:schemeClr val="tx1">
                    <a:lumMod val="85000"/>
                    <a:lumOff val="15000"/>
                  </a:schemeClr>
                </a:solidFill>
                <a:latin typeface="+mn-lt"/>
                <a:cs typeface="Arial" panose="020B0604020202020204" pitchFamily="34" charset="0"/>
              </a:rPr>
              <a:t>go beyond range of any one organization to manage them </a:t>
            </a:r>
          </a:p>
          <a:p>
            <a:endParaRPr lang="en-NZ" sz="2400" dirty="0">
              <a:solidFill>
                <a:schemeClr val="tx1">
                  <a:lumMod val="85000"/>
                  <a:lumOff val="15000"/>
                </a:schemeClr>
              </a:solidFill>
              <a:latin typeface="+mn-lt"/>
              <a:cs typeface="Arial" panose="020B0604020202020204" pitchFamily="34" charset="0"/>
            </a:endParaRPr>
          </a:p>
          <a:p>
            <a:r>
              <a:rPr lang="en-NZ" sz="2400" dirty="0">
                <a:solidFill>
                  <a:schemeClr val="tx1">
                    <a:lumMod val="85000"/>
                    <a:lumOff val="15000"/>
                  </a:schemeClr>
                </a:solidFill>
                <a:latin typeface="+mn-lt"/>
                <a:cs typeface="Arial" panose="020B0604020202020204" pitchFamily="34" charset="0"/>
              </a:rPr>
              <a:t>are often characterised by disagreement about causes, and how to tackle them</a:t>
            </a:r>
          </a:p>
          <a:p>
            <a:endParaRPr lang="en-NZ" sz="2400" dirty="0">
              <a:solidFill>
                <a:schemeClr val="tx1">
                  <a:lumMod val="85000"/>
                  <a:lumOff val="15000"/>
                </a:schemeClr>
              </a:solidFill>
              <a:latin typeface="+mn-lt"/>
              <a:cs typeface="Arial" panose="020B0604020202020204" pitchFamily="34" charset="0"/>
            </a:endParaRPr>
          </a:p>
          <a:p>
            <a:r>
              <a:rPr lang="en-NZ" sz="2400" dirty="0">
                <a:solidFill>
                  <a:schemeClr val="tx1">
                    <a:lumMod val="85000"/>
                    <a:lumOff val="15000"/>
                  </a:schemeClr>
                </a:solidFill>
                <a:latin typeface="+mn-lt"/>
                <a:cs typeface="Arial" panose="020B0604020202020204" pitchFamily="34" charset="0"/>
              </a:rPr>
              <a:t>recognise the need to change behaviour or practice at multiple levels and scales (individuals to organizations)</a:t>
            </a:r>
          </a:p>
          <a:p>
            <a:endParaRPr lang="en-NZ" sz="2400" dirty="0">
              <a:solidFill>
                <a:schemeClr val="tx1">
                  <a:lumMod val="85000"/>
                  <a:lumOff val="15000"/>
                </a:schemeClr>
              </a:solidFill>
              <a:latin typeface="+mn-lt"/>
              <a:cs typeface="Arial" panose="020B0604020202020204" pitchFamily="34" charset="0"/>
            </a:endParaRPr>
          </a:p>
          <a:p>
            <a:r>
              <a:rPr lang="en-NZ" sz="2400" dirty="0">
                <a:solidFill>
                  <a:schemeClr val="tx1">
                    <a:lumMod val="85000"/>
                    <a:lumOff val="15000"/>
                  </a:schemeClr>
                </a:solidFill>
                <a:latin typeface="+mn-lt"/>
                <a:cs typeface="Arial" panose="020B0604020202020204" pitchFamily="34" charset="0"/>
              </a:rPr>
              <a:t>require innovative solutions that can be adapted in the light of experience and feedback</a:t>
            </a:r>
          </a:p>
          <a:p>
            <a:endParaRPr lang="en-NZ" sz="2250" dirty="0">
              <a:solidFill>
                <a:schemeClr val="tx1"/>
              </a:solidFill>
              <a:latin typeface="Arial" panose="020B0604020202020204" pitchFamily="34" charset="0"/>
              <a:cs typeface="Arial" panose="020B0604020202020204" pitchFamily="34" charset="0"/>
            </a:endParaRPr>
          </a:p>
          <a:p>
            <a:endParaRPr lang="en-NZ" dirty="0">
              <a:solidFill>
                <a:schemeClr val="tx1">
                  <a:lumMod val="65000"/>
                  <a:lumOff val="35000"/>
                </a:schemeClr>
              </a:solidFill>
            </a:endParaRPr>
          </a:p>
        </p:txBody>
      </p:sp>
      <p:sp>
        <p:nvSpPr>
          <p:cNvPr id="9" name="Title 1">
            <a:extLst>
              <a:ext uri="{FF2B5EF4-FFF2-40B4-BE49-F238E27FC236}">
                <a16:creationId xmlns:a16="http://schemas.microsoft.com/office/drawing/2014/main" id="{EDA4A291-FCFA-4E84-A1E2-81707E6C0E71}"/>
              </a:ext>
            </a:extLst>
          </p:cNvPr>
          <p:cNvSpPr txBox="1">
            <a:spLocks/>
          </p:cNvSpPr>
          <p:nvPr/>
        </p:nvSpPr>
        <p:spPr>
          <a:xfrm>
            <a:off x="107504" y="548680"/>
            <a:ext cx="8661648" cy="681540"/>
          </a:xfrm>
          <a:prstGeom prst="rect">
            <a:avLst/>
          </a:prstGeom>
        </p:spPr>
        <p:txBody>
          <a:bodyPr vert="horz" lIns="91440" tIns="45720" rIns="91440" bIns="45720" rtlCol="0" anchor="b">
            <a:noAutofit/>
          </a:bodyPr>
          <a:lst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NZ" sz="2700"/>
              <a:t>International agencies and public sector organisations are moving towards systems thinking …..</a:t>
            </a:r>
            <a:endParaRPr lang="en-NZ" sz="2700" dirty="0"/>
          </a:p>
        </p:txBody>
      </p:sp>
    </p:spTree>
    <p:extLst>
      <p:ext uri="{BB962C8B-B14F-4D97-AF65-F5344CB8AC3E}">
        <p14:creationId xmlns:p14="http://schemas.microsoft.com/office/powerpoint/2010/main" val="307687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57200" y="1014046"/>
            <a:ext cx="3352800" cy="887935"/>
          </a:xfrm>
          <a:prstGeom prst="rect">
            <a:avLst/>
          </a:prstGeom>
          <a:noFill/>
          <a:ln w="9525">
            <a:noFill/>
            <a:miter lim="800000"/>
            <a:headEnd/>
            <a:tailEnd/>
          </a:ln>
          <a:effectLst/>
        </p:spPr>
        <p:txBody>
          <a:bodyPr>
            <a:spAutoFit/>
          </a:bodyPr>
          <a:lstStyle/>
          <a:p>
            <a:pPr algn="ctr">
              <a:spcBef>
                <a:spcPct val="50000"/>
              </a:spcBef>
            </a:pPr>
            <a:r>
              <a:rPr lang="en-NZ" sz="2585" dirty="0">
                <a:solidFill>
                  <a:schemeClr val="bg2">
                    <a:lumMod val="50000"/>
                  </a:schemeClr>
                </a:solidFill>
              </a:rPr>
              <a:t>Managing a complicated system</a:t>
            </a:r>
            <a:endParaRPr lang="en-AU" sz="2585" dirty="0">
              <a:solidFill>
                <a:schemeClr val="bg2">
                  <a:lumMod val="50000"/>
                </a:schemeClr>
              </a:solidFill>
            </a:endParaRPr>
          </a:p>
        </p:txBody>
      </p:sp>
      <p:sp>
        <p:nvSpPr>
          <p:cNvPr id="17413" name="Line 5"/>
          <p:cNvSpPr>
            <a:spLocks noChangeShapeType="1"/>
          </p:cNvSpPr>
          <p:nvPr/>
        </p:nvSpPr>
        <p:spPr bwMode="auto">
          <a:xfrm>
            <a:off x="359664" y="2064929"/>
            <a:ext cx="8001000" cy="0"/>
          </a:xfrm>
          <a:prstGeom prst="line">
            <a:avLst/>
          </a:prstGeom>
          <a:noFill/>
          <a:ln w="38100">
            <a:solidFill>
              <a:schemeClr val="tx2">
                <a:lumMod val="75000"/>
              </a:schemeClr>
            </a:solidFill>
            <a:round/>
            <a:headEnd/>
            <a:tailEnd/>
          </a:ln>
          <a:effectLst/>
        </p:spPr>
        <p:txBody>
          <a:bodyPr/>
          <a:lstStyle/>
          <a:p>
            <a:endParaRPr lang="en-NZ" sz="1662"/>
          </a:p>
        </p:txBody>
      </p:sp>
      <p:sp>
        <p:nvSpPr>
          <p:cNvPr id="17414" name="Text Box 6"/>
          <p:cNvSpPr txBox="1">
            <a:spLocks noChangeArrowheads="1"/>
          </p:cNvSpPr>
          <p:nvPr/>
        </p:nvSpPr>
        <p:spPr bwMode="auto">
          <a:xfrm>
            <a:off x="4495800" y="1055061"/>
            <a:ext cx="3810000" cy="887935"/>
          </a:xfrm>
          <a:prstGeom prst="rect">
            <a:avLst/>
          </a:prstGeom>
          <a:noFill/>
          <a:ln w="9525">
            <a:noFill/>
            <a:miter lim="800000"/>
            <a:headEnd/>
            <a:tailEnd/>
          </a:ln>
          <a:effectLst/>
        </p:spPr>
        <p:txBody>
          <a:bodyPr>
            <a:spAutoFit/>
          </a:bodyPr>
          <a:lstStyle/>
          <a:p>
            <a:pPr algn="ctr">
              <a:spcBef>
                <a:spcPct val="50000"/>
              </a:spcBef>
            </a:pPr>
            <a:r>
              <a:rPr lang="en-NZ" sz="2585" dirty="0"/>
              <a:t>Managing a complex adaptive system</a:t>
            </a:r>
            <a:endParaRPr lang="en-AU" sz="2585" dirty="0"/>
          </a:p>
        </p:txBody>
      </p:sp>
      <p:sp>
        <p:nvSpPr>
          <p:cNvPr id="8" name="Text Box 1026"/>
          <p:cNvSpPr txBox="1">
            <a:spLocks noChangeArrowheads="1"/>
          </p:cNvSpPr>
          <p:nvPr/>
        </p:nvSpPr>
        <p:spPr bwMode="auto">
          <a:xfrm>
            <a:off x="403234" y="2139445"/>
            <a:ext cx="3787775" cy="3569054"/>
          </a:xfrm>
          <a:prstGeom prst="rect">
            <a:avLst/>
          </a:prstGeom>
          <a:noFill/>
          <a:ln w="9525">
            <a:noFill/>
            <a:miter lim="800000"/>
            <a:headEnd/>
            <a:tailEnd/>
          </a:ln>
          <a:effectLst/>
        </p:spPr>
        <p:txBody>
          <a:bodyPr wrap="square">
            <a:spAutoFit/>
          </a:bodyPr>
          <a:lstStyle/>
          <a:p>
            <a:pPr marL="266707" indent="-266707">
              <a:spcBef>
                <a:spcPct val="20000"/>
              </a:spcBef>
              <a:buFontTx/>
              <a:buChar char="•"/>
            </a:pPr>
            <a:r>
              <a:rPr lang="en-US" sz="2215" dirty="0"/>
              <a:t>Develop explicit plans</a:t>
            </a:r>
          </a:p>
          <a:p>
            <a:pPr marL="266707" indent="-266707">
              <a:spcBef>
                <a:spcPct val="20000"/>
              </a:spcBef>
              <a:buFontTx/>
              <a:buChar char="•"/>
            </a:pPr>
            <a:r>
              <a:rPr lang="en-US" sz="2215" dirty="0"/>
              <a:t>Plan then act                      </a:t>
            </a:r>
          </a:p>
          <a:p>
            <a:pPr marL="266707" indent="-266707">
              <a:spcBef>
                <a:spcPct val="20000"/>
              </a:spcBef>
              <a:buFontTx/>
              <a:buChar char="•"/>
            </a:pPr>
            <a:r>
              <a:rPr lang="en-US" sz="2215" dirty="0"/>
              <a:t>Look for agreement &amp; clear outcome</a:t>
            </a:r>
          </a:p>
          <a:p>
            <a:pPr marL="266707" indent="-266707">
              <a:spcBef>
                <a:spcPct val="20000"/>
              </a:spcBef>
              <a:buFontTx/>
              <a:buChar char="•"/>
            </a:pPr>
            <a:r>
              <a:rPr lang="en-US" sz="2215" dirty="0"/>
              <a:t>Limit types of approaches &amp; actions</a:t>
            </a:r>
          </a:p>
          <a:p>
            <a:pPr marL="266707" indent="-266707">
              <a:spcBef>
                <a:spcPct val="20000"/>
              </a:spcBef>
              <a:buFontTx/>
              <a:buChar char="•"/>
            </a:pPr>
            <a:r>
              <a:rPr lang="en-US" sz="2215" dirty="0"/>
              <a:t>Set targets</a:t>
            </a:r>
          </a:p>
          <a:p>
            <a:pPr marL="266707" indent="-266707">
              <a:spcBef>
                <a:spcPct val="20000"/>
              </a:spcBef>
              <a:buFontTx/>
              <a:buChar char="•"/>
            </a:pPr>
            <a:r>
              <a:rPr lang="en-US" sz="2215" dirty="0"/>
              <a:t>Drive implementation</a:t>
            </a:r>
          </a:p>
          <a:p>
            <a:pPr marL="266707" indent="-266707">
              <a:spcBef>
                <a:spcPct val="20000"/>
              </a:spcBef>
              <a:buFontTx/>
              <a:buChar char="•"/>
            </a:pPr>
            <a:endParaRPr lang="en-US" sz="2215" dirty="0"/>
          </a:p>
        </p:txBody>
      </p:sp>
      <p:sp>
        <p:nvSpPr>
          <p:cNvPr id="9" name="Text Box 1027"/>
          <p:cNvSpPr txBox="1">
            <a:spLocks noChangeArrowheads="1"/>
          </p:cNvSpPr>
          <p:nvPr/>
        </p:nvSpPr>
        <p:spPr bwMode="auto">
          <a:xfrm>
            <a:off x="4419600" y="2111603"/>
            <a:ext cx="4724400" cy="3160032"/>
          </a:xfrm>
          <a:prstGeom prst="rect">
            <a:avLst/>
          </a:prstGeom>
          <a:noFill/>
          <a:ln w="9525">
            <a:noFill/>
            <a:miter lim="800000"/>
            <a:headEnd/>
            <a:tailEnd/>
          </a:ln>
          <a:effectLst/>
        </p:spPr>
        <p:txBody>
          <a:bodyPr>
            <a:spAutoFit/>
          </a:bodyPr>
          <a:lstStyle/>
          <a:p>
            <a:pPr marL="266707" indent="-266707">
              <a:spcBef>
                <a:spcPct val="20000"/>
              </a:spcBef>
              <a:buFontTx/>
              <a:buChar char="•"/>
            </a:pPr>
            <a:r>
              <a:rPr lang="en-US" sz="2215" dirty="0">
                <a:solidFill>
                  <a:schemeClr val="bg2">
                    <a:lumMod val="50000"/>
                  </a:schemeClr>
                </a:solidFill>
              </a:rPr>
              <a:t>Look for divergence</a:t>
            </a:r>
          </a:p>
          <a:p>
            <a:pPr marL="266707" indent="-266707">
              <a:spcBef>
                <a:spcPct val="20000"/>
              </a:spcBef>
              <a:buFontTx/>
              <a:buChar char="•"/>
            </a:pPr>
            <a:r>
              <a:rPr lang="en-US" sz="2215" dirty="0">
                <a:solidFill>
                  <a:schemeClr val="bg2">
                    <a:lumMod val="50000"/>
                  </a:schemeClr>
                </a:solidFill>
              </a:rPr>
              <a:t>Act, learn, and plan at the same time</a:t>
            </a:r>
          </a:p>
          <a:p>
            <a:pPr marL="266707" indent="-266707">
              <a:spcBef>
                <a:spcPct val="20000"/>
              </a:spcBef>
              <a:buFontTx/>
              <a:buChar char="•"/>
            </a:pPr>
            <a:r>
              <a:rPr lang="en-US" sz="2215" dirty="0">
                <a:solidFill>
                  <a:schemeClr val="bg2">
                    <a:lumMod val="50000"/>
                  </a:schemeClr>
                </a:solidFill>
              </a:rPr>
              <a:t>Use minimum specifications</a:t>
            </a:r>
          </a:p>
          <a:p>
            <a:pPr marL="266707" indent="-266707">
              <a:spcBef>
                <a:spcPct val="20000"/>
              </a:spcBef>
              <a:buFontTx/>
              <a:buChar char="•"/>
            </a:pPr>
            <a:r>
              <a:rPr lang="en-US" sz="2215" dirty="0">
                <a:solidFill>
                  <a:schemeClr val="bg2">
                    <a:lumMod val="50000"/>
                  </a:schemeClr>
                </a:solidFill>
              </a:rPr>
              <a:t>Work on multiple leverage points</a:t>
            </a:r>
          </a:p>
          <a:p>
            <a:pPr marL="266707" indent="-266707">
              <a:spcBef>
                <a:spcPct val="20000"/>
              </a:spcBef>
              <a:buFontTx/>
              <a:buChar char="•"/>
            </a:pPr>
            <a:r>
              <a:rPr lang="en-US" sz="2215" dirty="0">
                <a:solidFill>
                  <a:schemeClr val="bg2">
                    <a:lumMod val="50000"/>
                  </a:schemeClr>
                </a:solidFill>
              </a:rPr>
              <a:t>Be creative with opportunities at the boundaries</a:t>
            </a:r>
          </a:p>
          <a:p>
            <a:pPr marL="266707" indent="-266707">
              <a:spcBef>
                <a:spcPct val="20000"/>
              </a:spcBef>
              <a:buFontTx/>
              <a:buChar char="•"/>
            </a:pPr>
            <a:r>
              <a:rPr lang="en-US" sz="2215" dirty="0">
                <a:solidFill>
                  <a:schemeClr val="bg2">
                    <a:lumMod val="50000"/>
                  </a:schemeClr>
                </a:solidFill>
              </a:rPr>
              <a:t>Build on what emerges and grows</a:t>
            </a:r>
            <a:endParaRPr lang="en-AU" sz="2215" dirty="0">
              <a:solidFill>
                <a:schemeClr val="bg2">
                  <a:lumMod val="50000"/>
                </a:schemeClr>
              </a:solidFill>
            </a:endParaRPr>
          </a:p>
        </p:txBody>
      </p:sp>
      <p:pic>
        <p:nvPicPr>
          <p:cNvPr id="7" name="Picture 6">
            <a:hlinkClick r:id="rId3"/>
            <a:extLst>
              <a:ext uri="{FF2B5EF4-FFF2-40B4-BE49-F238E27FC236}">
                <a16:creationId xmlns:a16="http://schemas.microsoft.com/office/drawing/2014/main" id="{AAE48CF3-8F53-4EFB-A5B8-CCCC189CEA21}"/>
              </a:ext>
            </a:extLst>
          </p:cNvPr>
          <p:cNvPicPr>
            <a:picLocks noChangeAspect="1"/>
          </p:cNvPicPr>
          <p:nvPr/>
        </p:nvPicPr>
        <p:blipFill>
          <a:blip r:embed="rId4"/>
          <a:stretch>
            <a:fillRect/>
          </a:stretch>
        </p:blipFill>
        <p:spPr>
          <a:xfrm>
            <a:off x="2249112" y="6409571"/>
            <a:ext cx="1008112" cy="371562"/>
          </a:xfrm>
          <a:prstGeom prst="rect">
            <a:avLst/>
          </a:prstGeom>
        </p:spPr>
      </p:pic>
      <p:sp>
        <p:nvSpPr>
          <p:cNvPr id="10" name="TextBox 9">
            <a:extLst>
              <a:ext uri="{FF2B5EF4-FFF2-40B4-BE49-F238E27FC236}">
                <a16:creationId xmlns:a16="http://schemas.microsoft.com/office/drawing/2014/main" id="{C99EA3B7-0532-44A3-A7C6-D504FC7D0061}"/>
              </a:ext>
            </a:extLst>
          </p:cNvPr>
          <p:cNvSpPr txBox="1"/>
          <p:nvPr/>
        </p:nvSpPr>
        <p:spPr>
          <a:xfrm>
            <a:off x="3257224" y="6439097"/>
            <a:ext cx="5804048"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3"/>
              </a:rPr>
              <a:t>Complicated or complex – knowing the difference is important</a:t>
            </a:r>
            <a:endParaRPr lang="en-NZ"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F6E804F-02E7-4219-BC6D-BB0386DEA2A9}"/>
              </a:ext>
            </a:extLst>
          </p:cNvPr>
          <p:cNvSpPr txBox="1"/>
          <p:nvPr/>
        </p:nvSpPr>
        <p:spPr>
          <a:xfrm>
            <a:off x="179512" y="96163"/>
            <a:ext cx="8881760" cy="861774"/>
          </a:xfrm>
          <a:prstGeom prst="rect">
            <a:avLst/>
          </a:prstGeom>
          <a:noFill/>
        </p:spPr>
        <p:txBody>
          <a:bodyPr wrap="square" rtlCol="0">
            <a:spAutoFit/>
          </a:bodyPr>
          <a:lstStyle/>
          <a:p>
            <a:r>
              <a:rPr lang="en-NZ" sz="3200" dirty="0">
                <a:solidFill>
                  <a:schemeClr val="tx2"/>
                </a:solidFill>
                <a:ea typeface="Times New Roman" panose="02020603050405020304" pitchFamily="18" charset="0"/>
                <a:cs typeface="Times New Roman" panose="02020603050405020304" pitchFamily="18" charset="0"/>
              </a:rPr>
              <a:t>Different systems require different management</a:t>
            </a:r>
          </a:p>
          <a:p>
            <a:endParaRPr lang="en-NZ" dirty="0">
              <a:solidFill>
                <a:schemeClr val="tx2"/>
              </a:solidFill>
            </a:endParaRPr>
          </a:p>
        </p:txBody>
      </p:sp>
      <p:sp>
        <p:nvSpPr>
          <p:cNvPr id="12" name="TextBox 11">
            <a:extLst>
              <a:ext uri="{FF2B5EF4-FFF2-40B4-BE49-F238E27FC236}">
                <a16:creationId xmlns:a16="http://schemas.microsoft.com/office/drawing/2014/main" id="{FBB1EE09-6558-4133-A5E5-46314071F7EC}"/>
              </a:ext>
            </a:extLst>
          </p:cNvPr>
          <p:cNvSpPr txBox="1"/>
          <p:nvPr/>
        </p:nvSpPr>
        <p:spPr>
          <a:xfrm>
            <a:off x="1763688" y="6456852"/>
            <a:ext cx="851144"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From:</a:t>
            </a:r>
          </a:p>
        </p:txBody>
      </p:sp>
      <p:sp>
        <p:nvSpPr>
          <p:cNvPr id="13" name="Slide Number Placeholder 3">
            <a:extLst>
              <a:ext uri="{FF2B5EF4-FFF2-40B4-BE49-F238E27FC236}">
                <a16:creationId xmlns:a16="http://schemas.microsoft.com/office/drawing/2014/main" id="{B124F540-FAD6-418B-B310-7B1B1BD4A02A}"/>
              </a:ext>
            </a:extLst>
          </p:cNvPr>
          <p:cNvSpPr>
            <a:spLocks noGrp="1"/>
          </p:cNvSpPr>
          <p:nvPr>
            <p:ph type="sldNum" sz="quarter" idx="12"/>
          </p:nvPr>
        </p:nvSpPr>
        <p:spPr>
          <a:xfrm>
            <a:off x="8531225" y="6453336"/>
            <a:ext cx="561975" cy="365125"/>
          </a:xfrm>
        </p:spPr>
        <p:txBody>
          <a:bodyPr/>
          <a:lstStyle/>
          <a:p>
            <a:fld id="{F38DF745-7D3F-47F4-83A3-874385CFAA69}" type="slidenum">
              <a:rPr lang="en-US" smtClean="0"/>
              <a:pPr/>
              <a:t>12</a:t>
            </a:fld>
            <a:endParaRPr lang="en-US"/>
          </a:p>
        </p:txBody>
      </p:sp>
    </p:spTree>
    <p:extLst>
      <p:ext uri="{BB962C8B-B14F-4D97-AF65-F5344CB8AC3E}">
        <p14:creationId xmlns:p14="http://schemas.microsoft.com/office/powerpoint/2010/main" val="61843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90000"/>
              </a:schemeClr>
            </a:gs>
            <a:gs pos="76000">
              <a:schemeClr val="bg1">
                <a:tint val="90000"/>
                <a:shade val="90000"/>
                <a:satMod val="200000"/>
              </a:schemeClr>
            </a:gs>
            <a:gs pos="92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38B8F-FB38-4D0E-A597-B78BC808F058}"/>
              </a:ext>
            </a:extLst>
          </p:cNvPr>
          <p:cNvSpPr>
            <a:spLocks noGrp="1"/>
          </p:cNvSpPr>
          <p:nvPr>
            <p:ph type="sldNum" sz="quarter" idx="12"/>
          </p:nvPr>
        </p:nvSpPr>
        <p:spPr>
          <a:xfrm>
            <a:off x="8531225" y="6453336"/>
            <a:ext cx="561975" cy="365125"/>
          </a:xfrm>
        </p:spPr>
        <p:txBody>
          <a:bodyPr/>
          <a:lstStyle/>
          <a:p>
            <a:fld id="{F38DF745-7D3F-47F4-83A3-874385CFAA69}" type="slidenum">
              <a:rPr lang="en-US" smtClean="0"/>
              <a:pPr/>
              <a:t>13</a:t>
            </a:fld>
            <a:endParaRPr lang="en-US"/>
          </a:p>
        </p:txBody>
      </p:sp>
      <p:sp>
        <p:nvSpPr>
          <p:cNvPr id="7" name="Title 1">
            <a:extLst>
              <a:ext uri="{FF2B5EF4-FFF2-40B4-BE49-F238E27FC236}">
                <a16:creationId xmlns:a16="http://schemas.microsoft.com/office/drawing/2014/main" id="{B5DB048B-9849-40A4-96DD-7155CF609157}"/>
              </a:ext>
            </a:extLst>
          </p:cNvPr>
          <p:cNvSpPr>
            <a:spLocks noGrp="1"/>
          </p:cNvSpPr>
          <p:nvPr>
            <p:ph type="title"/>
          </p:nvPr>
        </p:nvSpPr>
        <p:spPr>
          <a:xfrm>
            <a:off x="457200" y="2420888"/>
            <a:ext cx="8229600" cy="1051520"/>
          </a:xfrm>
        </p:spPr>
        <p:txBody>
          <a:bodyPr/>
          <a:lstStyle/>
          <a:p>
            <a:r>
              <a:rPr lang="en-NZ" sz="3600" dirty="0"/>
              <a:t>2.	Basics of systems thinking</a:t>
            </a:r>
          </a:p>
        </p:txBody>
      </p:sp>
      <p:cxnSp>
        <p:nvCxnSpPr>
          <p:cNvPr id="3" name="Straight Connector 2">
            <a:extLst>
              <a:ext uri="{FF2B5EF4-FFF2-40B4-BE49-F238E27FC236}">
                <a16:creationId xmlns:a16="http://schemas.microsoft.com/office/drawing/2014/main" id="{01CCC026-1D3A-47EF-BEF9-C74336BBC978}"/>
              </a:ext>
            </a:extLst>
          </p:cNvPr>
          <p:cNvCxnSpPr/>
          <p:nvPr/>
        </p:nvCxnSpPr>
        <p:spPr>
          <a:xfrm>
            <a:off x="899592" y="3645024"/>
            <a:ext cx="727280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63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3219092F-60BE-43EF-89C7-D9E55B6B3CF3}"/>
              </a:ext>
            </a:extLst>
          </p:cNvPr>
          <p:cNvSpPr/>
          <p:nvPr/>
        </p:nvSpPr>
        <p:spPr>
          <a:xfrm>
            <a:off x="2248363" y="2043336"/>
            <a:ext cx="4968552" cy="2664296"/>
          </a:xfrm>
          <a:prstGeom prst="cloudCallout">
            <a:avLst>
              <a:gd name="adj1" fmla="val -7786"/>
              <a:gd name="adj2" fmla="val -90144"/>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Slide Number Placeholder 1">
            <a:extLst>
              <a:ext uri="{FF2B5EF4-FFF2-40B4-BE49-F238E27FC236}">
                <a16:creationId xmlns:a16="http://schemas.microsoft.com/office/drawing/2014/main" id="{20AB4490-F845-436B-A33F-1CC18757F526}"/>
              </a:ext>
            </a:extLst>
          </p:cNvPr>
          <p:cNvSpPr>
            <a:spLocks noGrp="1"/>
          </p:cNvSpPr>
          <p:nvPr>
            <p:ph type="sldNum" sz="quarter" idx="12"/>
          </p:nvPr>
        </p:nvSpPr>
        <p:spPr/>
        <p:txBody>
          <a:bodyPr/>
          <a:lstStyle/>
          <a:p>
            <a:fld id="{F38DF745-7D3F-47F4-83A3-874385CFAA69}" type="slidenum">
              <a:rPr lang="en-US" smtClean="0"/>
              <a:pPr/>
              <a:t>14</a:t>
            </a:fld>
            <a:endParaRPr lang="en-US"/>
          </a:p>
        </p:txBody>
      </p:sp>
      <p:sp>
        <p:nvSpPr>
          <p:cNvPr id="3" name="Rectangle 2">
            <a:extLst>
              <a:ext uri="{FF2B5EF4-FFF2-40B4-BE49-F238E27FC236}">
                <a16:creationId xmlns:a16="http://schemas.microsoft.com/office/drawing/2014/main" id="{DA4407E8-FA12-46AB-AD66-319EA9719DE6}"/>
              </a:ext>
            </a:extLst>
          </p:cNvPr>
          <p:cNvSpPr/>
          <p:nvPr/>
        </p:nvSpPr>
        <p:spPr>
          <a:xfrm>
            <a:off x="2546396" y="2878149"/>
            <a:ext cx="4349241" cy="1754326"/>
          </a:xfrm>
          <a:prstGeom prst="rect">
            <a:avLst/>
          </a:prstGeom>
        </p:spPr>
        <p:txBody>
          <a:bodyPr wrap="square">
            <a:spAutoFit/>
          </a:bodyPr>
          <a:lstStyle/>
          <a:p>
            <a:pPr algn="ctr"/>
            <a:r>
              <a:rPr lang="en-NZ" sz="3600" dirty="0">
                <a:solidFill>
                  <a:schemeClr val="bg1"/>
                </a:solidFill>
              </a:rPr>
              <a:t>Key systems thinking</a:t>
            </a:r>
          </a:p>
          <a:p>
            <a:pPr algn="ctr"/>
            <a:r>
              <a:rPr lang="en-NZ" sz="3600" dirty="0">
                <a:solidFill>
                  <a:schemeClr val="bg1"/>
                </a:solidFill>
              </a:rPr>
              <a:t>components</a:t>
            </a:r>
          </a:p>
        </p:txBody>
      </p:sp>
      <p:grpSp>
        <p:nvGrpSpPr>
          <p:cNvPr id="12" name="Group 11">
            <a:extLst>
              <a:ext uri="{FF2B5EF4-FFF2-40B4-BE49-F238E27FC236}">
                <a16:creationId xmlns:a16="http://schemas.microsoft.com/office/drawing/2014/main" id="{83ED4FE7-D668-4719-8D8E-20E0D9476A76}"/>
              </a:ext>
            </a:extLst>
          </p:cNvPr>
          <p:cNvGrpSpPr/>
          <p:nvPr/>
        </p:nvGrpSpPr>
        <p:grpSpPr>
          <a:xfrm>
            <a:off x="154527" y="143578"/>
            <a:ext cx="3096344" cy="2016224"/>
            <a:chOff x="37347" y="44624"/>
            <a:chExt cx="3096344" cy="2016224"/>
          </a:xfrm>
          <a:solidFill>
            <a:srgbClr val="068DB2"/>
          </a:solidFill>
        </p:grpSpPr>
        <p:sp>
          <p:nvSpPr>
            <p:cNvPr id="7" name="Thought Bubble: Cloud 6">
              <a:extLst>
                <a:ext uri="{FF2B5EF4-FFF2-40B4-BE49-F238E27FC236}">
                  <a16:creationId xmlns:a16="http://schemas.microsoft.com/office/drawing/2014/main" id="{5AD7E5A3-4AB8-49C8-82A4-6C7E6B40CBEF}"/>
                </a:ext>
              </a:extLst>
            </p:cNvPr>
            <p:cNvSpPr/>
            <p:nvPr/>
          </p:nvSpPr>
          <p:spPr>
            <a:xfrm>
              <a:off x="37347" y="44624"/>
              <a:ext cx="3096344" cy="2016224"/>
            </a:xfrm>
            <a:prstGeom prst="cloudCallout">
              <a:avLst>
                <a:gd name="adj1" fmla="val 66871"/>
                <a:gd name="adj2" fmla="val 45980"/>
              </a:avLst>
            </a:prstGeom>
            <a:grpFill/>
            <a:ln>
              <a:solidFill>
                <a:srgbClr val="068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9BCF56EC-CDAD-4935-8E55-0CB9B6235F9C}"/>
                </a:ext>
              </a:extLst>
            </p:cNvPr>
            <p:cNvSpPr txBox="1"/>
            <p:nvPr/>
          </p:nvSpPr>
          <p:spPr>
            <a:xfrm>
              <a:off x="823038" y="513362"/>
              <a:ext cx="1745269" cy="707886"/>
            </a:xfrm>
            <a:prstGeom prst="rect">
              <a:avLst/>
            </a:prstGeom>
            <a:grpFill/>
            <a:ln>
              <a:solidFill>
                <a:srgbClr val="068DB2"/>
              </a:solidFill>
            </a:ln>
          </p:spPr>
          <p:txBody>
            <a:bodyPr wrap="square" rtlCol="0">
              <a:spAutoFit/>
            </a:bodyPr>
            <a:lstStyle/>
            <a:p>
              <a:pPr algn="ctr"/>
              <a:r>
                <a:rPr lang="en-NZ" sz="2000" b="1" dirty="0">
                  <a:solidFill>
                    <a:schemeClr val="bg1"/>
                  </a:solidFill>
                </a:rPr>
                <a:t>Multiple</a:t>
              </a:r>
            </a:p>
            <a:p>
              <a:pPr algn="ctr"/>
              <a:r>
                <a:rPr lang="en-NZ" sz="2000" b="1" dirty="0">
                  <a:solidFill>
                    <a:schemeClr val="bg1"/>
                  </a:solidFill>
                </a:rPr>
                <a:t>Perspectives</a:t>
              </a:r>
            </a:p>
          </p:txBody>
        </p:sp>
        <p:sp>
          <p:nvSpPr>
            <p:cNvPr id="9" name="TextBox 8">
              <a:extLst>
                <a:ext uri="{FF2B5EF4-FFF2-40B4-BE49-F238E27FC236}">
                  <a16:creationId xmlns:a16="http://schemas.microsoft.com/office/drawing/2014/main" id="{F74E8C98-5D66-4567-924D-0B3AE7AECB52}"/>
                </a:ext>
              </a:extLst>
            </p:cNvPr>
            <p:cNvSpPr txBox="1"/>
            <p:nvPr/>
          </p:nvSpPr>
          <p:spPr>
            <a:xfrm>
              <a:off x="142101" y="813255"/>
              <a:ext cx="767762" cy="369332"/>
            </a:xfrm>
            <a:prstGeom prst="rect">
              <a:avLst/>
            </a:prstGeom>
            <a:grpFill/>
            <a:ln>
              <a:solidFill>
                <a:srgbClr val="068DB2"/>
              </a:solidFill>
            </a:ln>
          </p:spPr>
          <p:txBody>
            <a:bodyPr wrap="square" rtlCol="0">
              <a:spAutoFit/>
            </a:bodyPr>
            <a:lstStyle/>
            <a:p>
              <a:r>
                <a:rPr lang="en-NZ" i="1" dirty="0">
                  <a:solidFill>
                    <a:schemeClr val="bg1"/>
                  </a:solidFill>
                </a:rPr>
                <a:t>Voices</a:t>
              </a:r>
            </a:p>
          </p:txBody>
        </p:sp>
        <p:sp>
          <p:nvSpPr>
            <p:cNvPr id="10" name="TextBox 9">
              <a:extLst>
                <a:ext uri="{FF2B5EF4-FFF2-40B4-BE49-F238E27FC236}">
                  <a16:creationId xmlns:a16="http://schemas.microsoft.com/office/drawing/2014/main" id="{0FD1C16C-1D67-41CF-AF2F-8FD13643A515}"/>
                </a:ext>
              </a:extLst>
            </p:cNvPr>
            <p:cNvSpPr txBox="1"/>
            <p:nvPr/>
          </p:nvSpPr>
          <p:spPr>
            <a:xfrm>
              <a:off x="505619" y="1283040"/>
              <a:ext cx="2116873" cy="369332"/>
            </a:xfrm>
            <a:prstGeom prst="rect">
              <a:avLst/>
            </a:prstGeom>
            <a:grpFill/>
            <a:ln>
              <a:solidFill>
                <a:srgbClr val="068DB2"/>
              </a:solidFill>
            </a:ln>
          </p:spPr>
          <p:txBody>
            <a:bodyPr wrap="square" rtlCol="0">
              <a:spAutoFit/>
            </a:bodyPr>
            <a:lstStyle/>
            <a:p>
              <a:r>
                <a:rPr lang="en-NZ" i="1" dirty="0">
                  <a:solidFill>
                    <a:schemeClr val="bg1"/>
                  </a:solidFill>
                </a:rPr>
                <a:t>Knowledge systems</a:t>
              </a:r>
            </a:p>
          </p:txBody>
        </p:sp>
        <p:sp>
          <p:nvSpPr>
            <p:cNvPr id="11" name="TextBox 10">
              <a:extLst>
                <a:ext uri="{FF2B5EF4-FFF2-40B4-BE49-F238E27FC236}">
                  <a16:creationId xmlns:a16="http://schemas.microsoft.com/office/drawing/2014/main" id="{8B13B75A-BC45-4E56-8DC9-5207A963B85A}"/>
                </a:ext>
              </a:extLst>
            </p:cNvPr>
            <p:cNvSpPr txBox="1"/>
            <p:nvPr/>
          </p:nvSpPr>
          <p:spPr>
            <a:xfrm>
              <a:off x="1307795" y="221353"/>
              <a:ext cx="1418834" cy="369332"/>
            </a:xfrm>
            <a:prstGeom prst="rect">
              <a:avLst/>
            </a:prstGeom>
            <a:grpFill/>
            <a:ln>
              <a:solidFill>
                <a:srgbClr val="068DB2"/>
              </a:solidFill>
            </a:ln>
          </p:spPr>
          <p:txBody>
            <a:bodyPr wrap="square" rtlCol="0">
              <a:spAutoFit/>
            </a:bodyPr>
            <a:lstStyle/>
            <a:p>
              <a:r>
                <a:rPr lang="en-NZ" i="1" dirty="0">
                  <a:solidFill>
                    <a:schemeClr val="bg1"/>
                  </a:solidFill>
                </a:rPr>
                <a:t>World views</a:t>
              </a:r>
            </a:p>
          </p:txBody>
        </p:sp>
      </p:grpSp>
      <p:grpSp>
        <p:nvGrpSpPr>
          <p:cNvPr id="13" name="Group 12">
            <a:extLst>
              <a:ext uri="{FF2B5EF4-FFF2-40B4-BE49-F238E27FC236}">
                <a16:creationId xmlns:a16="http://schemas.microsoft.com/office/drawing/2014/main" id="{6252957A-3079-486A-B7C0-DBD6CBE636F6}"/>
              </a:ext>
            </a:extLst>
          </p:cNvPr>
          <p:cNvGrpSpPr/>
          <p:nvPr/>
        </p:nvGrpSpPr>
        <p:grpSpPr>
          <a:xfrm rot="1096702">
            <a:off x="5863897" y="4388987"/>
            <a:ext cx="3096344" cy="2016224"/>
            <a:chOff x="74006" y="468359"/>
            <a:chExt cx="3096344" cy="2016224"/>
          </a:xfrm>
          <a:solidFill>
            <a:srgbClr val="068DB2"/>
          </a:solidFill>
        </p:grpSpPr>
        <p:sp>
          <p:nvSpPr>
            <p:cNvPr id="14" name="Thought Bubble: Cloud 13">
              <a:extLst>
                <a:ext uri="{FF2B5EF4-FFF2-40B4-BE49-F238E27FC236}">
                  <a16:creationId xmlns:a16="http://schemas.microsoft.com/office/drawing/2014/main" id="{2481F97C-323B-404E-A055-C91D1C39FD79}"/>
                </a:ext>
              </a:extLst>
            </p:cNvPr>
            <p:cNvSpPr/>
            <p:nvPr/>
          </p:nvSpPr>
          <p:spPr>
            <a:xfrm>
              <a:off x="74006" y="468359"/>
              <a:ext cx="3096344" cy="2016224"/>
            </a:xfrm>
            <a:prstGeom prst="cloudCallout">
              <a:avLst>
                <a:gd name="adj1" fmla="val -76032"/>
                <a:gd name="adj2" fmla="val 84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D10F0461-7E8A-4658-9969-4CF41115288D}"/>
                </a:ext>
              </a:extLst>
            </p:cNvPr>
            <p:cNvSpPr txBox="1"/>
            <p:nvPr/>
          </p:nvSpPr>
          <p:spPr>
            <a:xfrm rot="20503298">
              <a:off x="620464" y="975366"/>
              <a:ext cx="1584176" cy="400110"/>
            </a:xfrm>
            <a:prstGeom prst="rect">
              <a:avLst/>
            </a:prstGeom>
            <a:grpFill/>
            <a:ln>
              <a:noFill/>
            </a:ln>
          </p:spPr>
          <p:txBody>
            <a:bodyPr wrap="square" rtlCol="0">
              <a:spAutoFit/>
            </a:bodyPr>
            <a:lstStyle/>
            <a:p>
              <a:pPr algn="ctr"/>
              <a:r>
                <a:rPr lang="en-NZ" sz="2000" b="1" dirty="0">
                  <a:solidFill>
                    <a:schemeClr val="bg1"/>
                  </a:solidFill>
                </a:rPr>
                <a:t>Boundaries</a:t>
              </a:r>
            </a:p>
          </p:txBody>
        </p:sp>
        <p:sp>
          <p:nvSpPr>
            <p:cNvPr id="16" name="TextBox 15">
              <a:extLst>
                <a:ext uri="{FF2B5EF4-FFF2-40B4-BE49-F238E27FC236}">
                  <a16:creationId xmlns:a16="http://schemas.microsoft.com/office/drawing/2014/main" id="{32F07DE3-133D-4A04-8135-89D6FC2B1921}"/>
                </a:ext>
              </a:extLst>
            </p:cNvPr>
            <p:cNvSpPr txBox="1"/>
            <p:nvPr/>
          </p:nvSpPr>
          <p:spPr>
            <a:xfrm rot="20503298">
              <a:off x="392446" y="738274"/>
              <a:ext cx="1496385" cy="369332"/>
            </a:xfrm>
            <a:prstGeom prst="rect">
              <a:avLst/>
            </a:prstGeom>
            <a:grpFill/>
            <a:ln>
              <a:noFill/>
            </a:ln>
          </p:spPr>
          <p:txBody>
            <a:bodyPr wrap="square" rtlCol="0">
              <a:spAutoFit/>
            </a:bodyPr>
            <a:lstStyle/>
            <a:p>
              <a:r>
                <a:rPr lang="en-NZ" i="1" dirty="0">
                  <a:solidFill>
                    <a:schemeClr val="bg1"/>
                  </a:solidFill>
                </a:rPr>
                <a:t>Communities</a:t>
              </a:r>
            </a:p>
          </p:txBody>
        </p:sp>
        <p:sp>
          <p:nvSpPr>
            <p:cNvPr id="17" name="TextBox 16">
              <a:extLst>
                <a:ext uri="{FF2B5EF4-FFF2-40B4-BE49-F238E27FC236}">
                  <a16:creationId xmlns:a16="http://schemas.microsoft.com/office/drawing/2014/main" id="{62D67C55-7634-48AC-A1FB-D8F375EF2E5D}"/>
                </a:ext>
              </a:extLst>
            </p:cNvPr>
            <p:cNvSpPr txBox="1"/>
            <p:nvPr/>
          </p:nvSpPr>
          <p:spPr>
            <a:xfrm rot="19561823">
              <a:off x="2159471" y="1259125"/>
              <a:ext cx="899745" cy="369332"/>
            </a:xfrm>
            <a:prstGeom prst="rect">
              <a:avLst/>
            </a:prstGeom>
            <a:grpFill/>
            <a:ln>
              <a:noFill/>
            </a:ln>
          </p:spPr>
          <p:txBody>
            <a:bodyPr wrap="square" rtlCol="0">
              <a:spAutoFit/>
            </a:bodyPr>
            <a:lstStyle/>
            <a:p>
              <a:r>
                <a:rPr lang="en-NZ" i="1" dirty="0">
                  <a:solidFill>
                    <a:schemeClr val="bg1"/>
                  </a:solidFill>
                </a:rPr>
                <a:t>Issues</a:t>
              </a:r>
            </a:p>
          </p:txBody>
        </p:sp>
        <p:sp>
          <p:nvSpPr>
            <p:cNvPr id="18" name="TextBox 17">
              <a:extLst>
                <a:ext uri="{FF2B5EF4-FFF2-40B4-BE49-F238E27FC236}">
                  <a16:creationId xmlns:a16="http://schemas.microsoft.com/office/drawing/2014/main" id="{3E1970B6-86AA-4E14-B859-EA6433FDA174}"/>
                </a:ext>
              </a:extLst>
            </p:cNvPr>
            <p:cNvSpPr txBox="1"/>
            <p:nvPr/>
          </p:nvSpPr>
          <p:spPr>
            <a:xfrm rot="20938275">
              <a:off x="599719" y="1445345"/>
              <a:ext cx="1718756" cy="646331"/>
            </a:xfrm>
            <a:prstGeom prst="rect">
              <a:avLst/>
            </a:prstGeom>
            <a:grpFill/>
            <a:ln>
              <a:noFill/>
            </a:ln>
          </p:spPr>
          <p:txBody>
            <a:bodyPr wrap="square" rtlCol="0">
              <a:spAutoFit/>
            </a:bodyPr>
            <a:lstStyle/>
            <a:p>
              <a:r>
                <a:rPr lang="en-NZ" i="1" dirty="0">
                  <a:solidFill>
                    <a:schemeClr val="bg1"/>
                  </a:solidFill>
                </a:rPr>
                <a:t>Systems within systems</a:t>
              </a:r>
            </a:p>
          </p:txBody>
        </p:sp>
        <p:sp>
          <p:nvSpPr>
            <p:cNvPr id="31" name="TextBox 30">
              <a:extLst>
                <a:ext uri="{FF2B5EF4-FFF2-40B4-BE49-F238E27FC236}">
                  <a16:creationId xmlns:a16="http://schemas.microsoft.com/office/drawing/2014/main" id="{4DA45BA8-9E94-4864-AA6D-A4670B3C5F7D}"/>
                </a:ext>
              </a:extLst>
            </p:cNvPr>
            <p:cNvSpPr txBox="1"/>
            <p:nvPr/>
          </p:nvSpPr>
          <p:spPr>
            <a:xfrm rot="20503298">
              <a:off x="2021768" y="917265"/>
              <a:ext cx="789309" cy="369332"/>
            </a:xfrm>
            <a:prstGeom prst="rect">
              <a:avLst/>
            </a:prstGeom>
            <a:grpFill/>
            <a:ln>
              <a:noFill/>
            </a:ln>
          </p:spPr>
          <p:txBody>
            <a:bodyPr wrap="square" rtlCol="0">
              <a:spAutoFit/>
            </a:bodyPr>
            <a:lstStyle/>
            <a:p>
              <a:r>
                <a:rPr lang="en-NZ" i="1" dirty="0">
                  <a:solidFill>
                    <a:schemeClr val="bg1"/>
                  </a:solidFill>
                </a:rPr>
                <a:t>Scope</a:t>
              </a:r>
            </a:p>
          </p:txBody>
        </p:sp>
      </p:grpSp>
      <p:grpSp>
        <p:nvGrpSpPr>
          <p:cNvPr id="19" name="Group 18">
            <a:extLst>
              <a:ext uri="{FF2B5EF4-FFF2-40B4-BE49-F238E27FC236}">
                <a16:creationId xmlns:a16="http://schemas.microsoft.com/office/drawing/2014/main" id="{8A244C0B-9F5A-4866-BB8A-3E10D66C05C5}"/>
              </a:ext>
            </a:extLst>
          </p:cNvPr>
          <p:cNvGrpSpPr/>
          <p:nvPr/>
        </p:nvGrpSpPr>
        <p:grpSpPr>
          <a:xfrm>
            <a:off x="5875200" y="84127"/>
            <a:ext cx="3096344" cy="2016224"/>
            <a:chOff x="-20002" y="-717805"/>
            <a:chExt cx="3096344" cy="2016224"/>
          </a:xfrm>
          <a:solidFill>
            <a:srgbClr val="068DB2"/>
          </a:solidFill>
        </p:grpSpPr>
        <p:sp>
          <p:nvSpPr>
            <p:cNvPr id="20" name="Thought Bubble: Cloud 19">
              <a:extLst>
                <a:ext uri="{FF2B5EF4-FFF2-40B4-BE49-F238E27FC236}">
                  <a16:creationId xmlns:a16="http://schemas.microsoft.com/office/drawing/2014/main" id="{25AB1447-7623-460E-B9CE-4150B3EA2528}"/>
                </a:ext>
              </a:extLst>
            </p:cNvPr>
            <p:cNvSpPr/>
            <p:nvPr/>
          </p:nvSpPr>
          <p:spPr>
            <a:xfrm>
              <a:off x="-20002" y="-717805"/>
              <a:ext cx="3096344" cy="2016224"/>
            </a:xfrm>
            <a:prstGeom prst="cloudCallout">
              <a:avLst>
                <a:gd name="adj1" fmla="val -71788"/>
                <a:gd name="adj2" fmla="val 40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A8F16E5D-A667-4E70-95DF-FFF372C64C3B}"/>
                </a:ext>
              </a:extLst>
            </p:cNvPr>
            <p:cNvSpPr txBox="1"/>
            <p:nvPr/>
          </p:nvSpPr>
          <p:spPr>
            <a:xfrm>
              <a:off x="565211" y="-330533"/>
              <a:ext cx="2217949" cy="400110"/>
            </a:xfrm>
            <a:prstGeom prst="rect">
              <a:avLst/>
            </a:prstGeom>
            <a:grpFill/>
            <a:ln>
              <a:noFill/>
            </a:ln>
          </p:spPr>
          <p:txBody>
            <a:bodyPr wrap="square" rtlCol="0">
              <a:spAutoFit/>
            </a:bodyPr>
            <a:lstStyle/>
            <a:p>
              <a:pPr algn="ctr"/>
              <a:r>
                <a:rPr lang="en-NZ" sz="2000" b="1" dirty="0">
                  <a:solidFill>
                    <a:schemeClr val="bg1"/>
                  </a:solidFill>
                </a:rPr>
                <a:t>Interconnections</a:t>
              </a:r>
            </a:p>
          </p:txBody>
        </p:sp>
        <p:sp>
          <p:nvSpPr>
            <p:cNvPr id="22" name="TextBox 21">
              <a:extLst>
                <a:ext uri="{FF2B5EF4-FFF2-40B4-BE49-F238E27FC236}">
                  <a16:creationId xmlns:a16="http://schemas.microsoft.com/office/drawing/2014/main" id="{6A8694A0-C867-4123-932D-DC717D43AA65}"/>
                </a:ext>
              </a:extLst>
            </p:cNvPr>
            <p:cNvSpPr txBox="1"/>
            <p:nvPr/>
          </p:nvSpPr>
          <p:spPr>
            <a:xfrm>
              <a:off x="462751" y="620390"/>
              <a:ext cx="1106884" cy="369332"/>
            </a:xfrm>
            <a:prstGeom prst="rect">
              <a:avLst/>
            </a:prstGeom>
            <a:grpFill/>
            <a:ln>
              <a:noFill/>
            </a:ln>
          </p:spPr>
          <p:txBody>
            <a:bodyPr wrap="square" rtlCol="0">
              <a:spAutoFit/>
            </a:bodyPr>
            <a:lstStyle/>
            <a:p>
              <a:r>
                <a:rPr lang="en-NZ" i="1" dirty="0">
                  <a:solidFill>
                    <a:schemeClr val="bg1"/>
                  </a:solidFill>
                </a:rPr>
                <a:t>Feedback</a:t>
              </a:r>
            </a:p>
          </p:txBody>
        </p:sp>
        <p:sp>
          <p:nvSpPr>
            <p:cNvPr id="23" name="TextBox 22">
              <a:extLst>
                <a:ext uri="{FF2B5EF4-FFF2-40B4-BE49-F238E27FC236}">
                  <a16:creationId xmlns:a16="http://schemas.microsoft.com/office/drawing/2014/main" id="{D43694C9-F025-4984-91CD-0342E798B3E6}"/>
                </a:ext>
              </a:extLst>
            </p:cNvPr>
            <p:cNvSpPr txBox="1"/>
            <p:nvPr/>
          </p:nvSpPr>
          <p:spPr>
            <a:xfrm>
              <a:off x="1585709" y="389261"/>
              <a:ext cx="1040290" cy="369332"/>
            </a:xfrm>
            <a:prstGeom prst="rect">
              <a:avLst/>
            </a:prstGeom>
            <a:grpFill/>
            <a:ln>
              <a:noFill/>
            </a:ln>
          </p:spPr>
          <p:txBody>
            <a:bodyPr wrap="square" rtlCol="0">
              <a:spAutoFit/>
            </a:bodyPr>
            <a:lstStyle/>
            <a:p>
              <a:r>
                <a:rPr lang="en-NZ" i="1" dirty="0">
                  <a:solidFill>
                    <a:schemeClr val="bg1"/>
                  </a:solidFill>
                </a:rPr>
                <a:t>Patterns</a:t>
              </a:r>
            </a:p>
          </p:txBody>
        </p:sp>
        <p:sp>
          <p:nvSpPr>
            <p:cNvPr id="24" name="TextBox 23">
              <a:extLst>
                <a:ext uri="{FF2B5EF4-FFF2-40B4-BE49-F238E27FC236}">
                  <a16:creationId xmlns:a16="http://schemas.microsoft.com/office/drawing/2014/main" id="{BE05AAF0-3432-4725-8630-861CA50CA712}"/>
                </a:ext>
              </a:extLst>
            </p:cNvPr>
            <p:cNvSpPr txBox="1"/>
            <p:nvPr/>
          </p:nvSpPr>
          <p:spPr>
            <a:xfrm>
              <a:off x="228557" y="153725"/>
              <a:ext cx="1595267" cy="369332"/>
            </a:xfrm>
            <a:prstGeom prst="rect">
              <a:avLst/>
            </a:prstGeom>
            <a:grpFill/>
            <a:ln>
              <a:noFill/>
            </a:ln>
          </p:spPr>
          <p:txBody>
            <a:bodyPr wrap="square" rtlCol="0">
              <a:spAutoFit/>
            </a:bodyPr>
            <a:lstStyle/>
            <a:p>
              <a:r>
                <a:rPr lang="en-NZ" i="1" dirty="0">
                  <a:solidFill>
                    <a:schemeClr val="bg1"/>
                  </a:solidFill>
                </a:rPr>
                <a:t>Relationships</a:t>
              </a:r>
            </a:p>
          </p:txBody>
        </p:sp>
      </p:grpSp>
      <p:grpSp>
        <p:nvGrpSpPr>
          <p:cNvPr id="25" name="Group 24">
            <a:extLst>
              <a:ext uri="{FF2B5EF4-FFF2-40B4-BE49-F238E27FC236}">
                <a16:creationId xmlns:a16="http://schemas.microsoft.com/office/drawing/2014/main" id="{7A67FEC2-0CBA-4C99-A120-362E31C69F3B}"/>
              </a:ext>
            </a:extLst>
          </p:cNvPr>
          <p:cNvGrpSpPr/>
          <p:nvPr/>
        </p:nvGrpSpPr>
        <p:grpSpPr>
          <a:xfrm>
            <a:off x="208127" y="4716549"/>
            <a:ext cx="3096344" cy="2016224"/>
            <a:chOff x="708558" y="110556"/>
            <a:chExt cx="3096344" cy="2016224"/>
          </a:xfrm>
          <a:solidFill>
            <a:srgbClr val="068DB2"/>
          </a:solidFill>
        </p:grpSpPr>
        <p:sp>
          <p:nvSpPr>
            <p:cNvPr id="26" name="Thought Bubble: Cloud 25">
              <a:extLst>
                <a:ext uri="{FF2B5EF4-FFF2-40B4-BE49-F238E27FC236}">
                  <a16:creationId xmlns:a16="http://schemas.microsoft.com/office/drawing/2014/main" id="{34F91C51-CB6A-4062-B717-068D594D3CAD}"/>
                </a:ext>
              </a:extLst>
            </p:cNvPr>
            <p:cNvSpPr/>
            <p:nvPr/>
          </p:nvSpPr>
          <p:spPr>
            <a:xfrm>
              <a:off x="708558" y="110556"/>
              <a:ext cx="3096344" cy="2016224"/>
            </a:xfrm>
            <a:prstGeom prst="cloudCallout">
              <a:avLst>
                <a:gd name="adj1" fmla="val 81237"/>
                <a:gd name="adj2" fmla="val -438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TextBox 26">
              <a:extLst>
                <a:ext uri="{FF2B5EF4-FFF2-40B4-BE49-F238E27FC236}">
                  <a16:creationId xmlns:a16="http://schemas.microsoft.com/office/drawing/2014/main" id="{11848939-1215-4873-A053-71581E0D4C0F}"/>
                </a:ext>
              </a:extLst>
            </p:cNvPr>
            <p:cNvSpPr txBox="1"/>
            <p:nvPr/>
          </p:nvSpPr>
          <p:spPr>
            <a:xfrm>
              <a:off x="1876159" y="684566"/>
              <a:ext cx="1745269" cy="400110"/>
            </a:xfrm>
            <a:prstGeom prst="rect">
              <a:avLst/>
            </a:prstGeom>
            <a:grpFill/>
            <a:ln>
              <a:noFill/>
            </a:ln>
          </p:spPr>
          <p:txBody>
            <a:bodyPr wrap="square" rtlCol="0">
              <a:spAutoFit/>
            </a:bodyPr>
            <a:lstStyle/>
            <a:p>
              <a:pPr algn="ctr"/>
              <a:r>
                <a:rPr lang="en-NZ" sz="2000" b="1" dirty="0">
                  <a:solidFill>
                    <a:schemeClr val="bg1"/>
                  </a:solidFill>
                </a:rPr>
                <a:t>Influences</a:t>
              </a:r>
            </a:p>
          </p:txBody>
        </p:sp>
        <p:sp>
          <p:nvSpPr>
            <p:cNvPr id="28" name="TextBox 27">
              <a:extLst>
                <a:ext uri="{FF2B5EF4-FFF2-40B4-BE49-F238E27FC236}">
                  <a16:creationId xmlns:a16="http://schemas.microsoft.com/office/drawing/2014/main" id="{9A7E43B8-7818-442C-9AC3-E0CDCEBEFDB8}"/>
                </a:ext>
              </a:extLst>
            </p:cNvPr>
            <p:cNvSpPr txBox="1"/>
            <p:nvPr/>
          </p:nvSpPr>
          <p:spPr>
            <a:xfrm>
              <a:off x="962986" y="959396"/>
              <a:ext cx="1082409" cy="646331"/>
            </a:xfrm>
            <a:prstGeom prst="rect">
              <a:avLst/>
            </a:prstGeom>
            <a:grpFill/>
            <a:ln>
              <a:noFill/>
            </a:ln>
          </p:spPr>
          <p:txBody>
            <a:bodyPr wrap="square" rtlCol="0">
              <a:spAutoFit/>
            </a:bodyPr>
            <a:lstStyle/>
            <a:p>
              <a:r>
                <a:rPr lang="en-NZ" i="1" dirty="0">
                  <a:solidFill>
                    <a:schemeClr val="bg1"/>
                  </a:solidFill>
                </a:rPr>
                <a:t>Leverage points</a:t>
              </a:r>
            </a:p>
          </p:txBody>
        </p:sp>
        <p:sp>
          <p:nvSpPr>
            <p:cNvPr id="29" name="TextBox 28">
              <a:extLst>
                <a:ext uri="{FF2B5EF4-FFF2-40B4-BE49-F238E27FC236}">
                  <a16:creationId xmlns:a16="http://schemas.microsoft.com/office/drawing/2014/main" id="{67476486-4294-4A72-9A4D-71D6F8567593}"/>
                </a:ext>
              </a:extLst>
            </p:cNvPr>
            <p:cNvSpPr txBox="1"/>
            <p:nvPr/>
          </p:nvSpPr>
          <p:spPr>
            <a:xfrm>
              <a:off x="2253276" y="1201042"/>
              <a:ext cx="1082409" cy="369332"/>
            </a:xfrm>
            <a:prstGeom prst="rect">
              <a:avLst/>
            </a:prstGeom>
            <a:grpFill/>
            <a:ln>
              <a:noFill/>
            </a:ln>
          </p:spPr>
          <p:txBody>
            <a:bodyPr wrap="square" rtlCol="0">
              <a:spAutoFit/>
            </a:bodyPr>
            <a:lstStyle/>
            <a:p>
              <a:r>
                <a:rPr lang="en-NZ" i="1" dirty="0">
                  <a:solidFill>
                    <a:schemeClr val="bg1"/>
                  </a:solidFill>
                </a:rPr>
                <a:t>Drivers</a:t>
              </a:r>
            </a:p>
          </p:txBody>
        </p:sp>
        <p:sp>
          <p:nvSpPr>
            <p:cNvPr id="30" name="TextBox 29">
              <a:extLst>
                <a:ext uri="{FF2B5EF4-FFF2-40B4-BE49-F238E27FC236}">
                  <a16:creationId xmlns:a16="http://schemas.microsoft.com/office/drawing/2014/main" id="{786C0E43-3B39-42AB-B89F-BC21667B862E}"/>
                </a:ext>
              </a:extLst>
            </p:cNvPr>
            <p:cNvSpPr txBox="1"/>
            <p:nvPr/>
          </p:nvSpPr>
          <p:spPr>
            <a:xfrm>
              <a:off x="2042092" y="332235"/>
              <a:ext cx="1368152" cy="369332"/>
            </a:xfrm>
            <a:prstGeom prst="rect">
              <a:avLst/>
            </a:prstGeom>
            <a:grpFill/>
            <a:ln>
              <a:noFill/>
            </a:ln>
          </p:spPr>
          <p:txBody>
            <a:bodyPr wrap="square" rtlCol="0">
              <a:spAutoFit/>
            </a:bodyPr>
            <a:lstStyle/>
            <a:p>
              <a:r>
                <a:rPr lang="en-NZ" i="1" dirty="0">
                  <a:solidFill>
                    <a:schemeClr val="bg1"/>
                  </a:solidFill>
                </a:rPr>
                <a:t>Blocks</a:t>
              </a:r>
            </a:p>
          </p:txBody>
        </p:sp>
      </p:grpSp>
      <p:sp>
        <p:nvSpPr>
          <p:cNvPr id="4" name="Rectangle: Rounded Corners 3">
            <a:extLst>
              <a:ext uri="{FF2B5EF4-FFF2-40B4-BE49-F238E27FC236}">
                <a16:creationId xmlns:a16="http://schemas.microsoft.com/office/drawing/2014/main" id="{96C0B0CB-D67F-4B54-8382-1BA133DFC084}"/>
              </a:ext>
            </a:extLst>
          </p:cNvPr>
          <p:cNvSpPr/>
          <p:nvPr/>
        </p:nvSpPr>
        <p:spPr>
          <a:xfrm rot="4980048">
            <a:off x="3723818" y="1014024"/>
            <a:ext cx="1427219" cy="612357"/>
          </a:xfrm>
          <a:prstGeom prst="roundRect">
            <a:avLst>
              <a:gd name="adj" fmla="val 385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9464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E85781CE-2EDE-4112-A053-DE572262708E}"/>
              </a:ext>
            </a:extLst>
          </p:cNvPr>
          <p:cNvSpPr/>
          <p:nvPr/>
        </p:nvSpPr>
        <p:spPr>
          <a:xfrm>
            <a:off x="1980207" y="515811"/>
            <a:ext cx="4896544" cy="1296144"/>
          </a:xfrm>
          <a:prstGeom prst="cloudCallout">
            <a:avLst/>
          </a:prstGeom>
          <a:solidFill>
            <a:srgbClr val="068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46C3573-9B8D-43C1-8A26-3B7662E45A76}"/>
              </a:ext>
            </a:extLst>
          </p:cNvPr>
          <p:cNvSpPr>
            <a:spLocks noGrp="1"/>
          </p:cNvSpPr>
          <p:nvPr>
            <p:ph type="title"/>
          </p:nvPr>
        </p:nvSpPr>
        <p:spPr>
          <a:xfrm>
            <a:off x="457200" y="404664"/>
            <a:ext cx="8229600" cy="979532"/>
          </a:xfrm>
          <a:ln>
            <a:noFill/>
          </a:ln>
        </p:spPr>
        <p:txBody>
          <a:bodyPr/>
          <a:lstStyle/>
          <a:p>
            <a:r>
              <a:rPr lang="en-NZ" sz="3200" dirty="0">
                <a:solidFill>
                  <a:schemeClr val="bg1"/>
                </a:solidFill>
              </a:rPr>
              <a:t>Multiple Perspectives</a:t>
            </a:r>
          </a:p>
        </p:txBody>
      </p:sp>
      <p:sp>
        <p:nvSpPr>
          <p:cNvPr id="3" name="Content Placeholder 2">
            <a:extLst>
              <a:ext uri="{FF2B5EF4-FFF2-40B4-BE49-F238E27FC236}">
                <a16:creationId xmlns:a16="http://schemas.microsoft.com/office/drawing/2014/main" id="{48AF4A0B-24A3-4B18-8BD8-8EAFFAF1C997}"/>
              </a:ext>
            </a:extLst>
          </p:cNvPr>
          <p:cNvSpPr>
            <a:spLocks noGrp="1"/>
          </p:cNvSpPr>
          <p:nvPr>
            <p:ph idx="1"/>
          </p:nvPr>
        </p:nvSpPr>
        <p:spPr>
          <a:xfrm>
            <a:off x="972591" y="2348880"/>
            <a:ext cx="7271818" cy="3777285"/>
          </a:xfrm>
        </p:spPr>
        <p:txBody>
          <a:bodyPr>
            <a:normAutofit/>
          </a:bodyPr>
          <a:lstStyle/>
          <a:p>
            <a:r>
              <a:rPr lang="en-NZ" sz="2400" dirty="0">
                <a:latin typeface="+mn-lt"/>
                <a:cs typeface="Arial" panose="020B0604020202020204" pitchFamily="34" charset="0"/>
              </a:rPr>
              <a:t>Who or what are the key stakeholders in this situation?</a:t>
            </a:r>
          </a:p>
          <a:p>
            <a:r>
              <a:rPr lang="en-NZ" sz="2400" dirty="0">
                <a:latin typeface="+mn-lt"/>
                <a:cs typeface="Arial" panose="020B0604020202020204" pitchFamily="34" charset="0"/>
              </a:rPr>
              <a:t>What stakes (individual values and motivations) do they have?</a:t>
            </a:r>
          </a:p>
          <a:p>
            <a:r>
              <a:rPr lang="en-NZ" sz="2400" dirty="0">
                <a:latin typeface="+mn-lt"/>
                <a:cs typeface="Arial" panose="020B0604020202020204" pitchFamily="34" charset="0"/>
              </a:rPr>
              <a:t>What are the different ways in which the situation can be framed or understood – by whom?</a:t>
            </a:r>
          </a:p>
          <a:p>
            <a:r>
              <a:rPr lang="en-NZ" sz="2400" dirty="0">
                <a:latin typeface="+mn-lt"/>
                <a:cs typeface="Arial" panose="020B0604020202020204" pitchFamily="34" charset="0"/>
              </a:rPr>
              <a:t>How do these different framings affect the way in which stakeholders act – when things go their way/when things don’t go their way?</a:t>
            </a:r>
          </a:p>
          <a:p>
            <a:endParaRPr lang="en-NZ"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87630F-4FAB-48E9-A607-D87B5309B3C3}"/>
              </a:ext>
            </a:extLst>
          </p:cNvPr>
          <p:cNvSpPr>
            <a:spLocks noGrp="1"/>
          </p:cNvSpPr>
          <p:nvPr>
            <p:ph type="sldNum" sz="quarter" idx="12"/>
          </p:nvPr>
        </p:nvSpPr>
        <p:spPr/>
        <p:txBody>
          <a:bodyPr/>
          <a:lstStyle/>
          <a:p>
            <a:fld id="{F38DF745-7D3F-47F4-83A3-874385CFAA69}" type="slidenum">
              <a:rPr lang="en-US" smtClean="0"/>
              <a:pPr/>
              <a:t>15</a:t>
            </a:fld>
            <a:endParaRPr lang="en-US"/>
          </a:p>
        </p:txBody>
      </p:sp>
    </p:spTree>
    <p:extLst>
      <p:ext uri="{BB962C8B-B14F-4D97-AF65-F5344CB8AC3E}">
        <p14:creationId xmlns:p14="http://schemas.microsoft.com/office/powerpoint/2010/main" val="3424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01DF4154-160A-45FC-A059-B35C0A88EE7D}"/>
              </a:ext>
            </a:extLst>
          </p:cNvPr>
          <p:cNvSpPr/>
          <p:nvPr/>
        </p:nvSpPr>
        <p:spPr>
          <a:xfrm>
            <a:off x="1980207" y="515811"/>
            <a:ext cx="4896544" cy="1296144"/>
          </a:xfrm>
          <a:prstGeom prst="cloudCallout">
            <a:avLst/>
          </a:prstGeom>
          <a:solidFill>
            <a:srgbClr val="068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46C3573-9B8D-43C1-8A26-3B7662E45A76}"/>
              </a:ext>
            </a:extLst>
          </p:cNvPr>
          <p:cNvSpPr>
            <a:spLocks noGrp="1"/>
          </p:cNvSpPr>
          <p:nvPr>
            <p:ph type="title"/>
          </p:nvPr>
        </p:nvSpPr>
        <p:spPr>
          <a:xfrm>
            <a:off x="457200" y="0"/>
            <a:ext cx="8229600" cy="1412776"/>
          </a:xfrm>
        </p:spPr>
        <p:txBody>
          <a:bodyPr/>
          <a:lstStyle/>
          <a:p>
            <a:r>
              <a:rPr lang="en-NZ" sz="3600" dirty="0">
                <a:solidFill>
                  <a:schemeClr val="bg1"/>
                </a:solidFill>
              </a:rPr>
              <a:t>Interconnections</a:t>
            </a:r>
          </a:p>
        </p:txBody>
      </p:sp>
      <p:sp>
        <p:nvSpPr>
          <p:cNvPr id="3" name="Content Placeholder 2">
            <a:extLst>
              <a:ext uri="{FF2B5EF4-FFF2-40B4-BE49-F238E27FC236}">
                <a16:creationId xmlns:a16="http://schemas.microsoft.com/office/drawing/2014/main" id="{48AF4A0B-24A3-4B18-8BD8-8EAFFAF1C997}"/>
              </a:ext>
            </a:extLst>
          </p:cNvPr>
          <p:cNvSpPr>
            <a:spLocks noGrp="1"/>
          </p:cNvSpPr>
          <p:nvPr>
            <p:ph idx="1"/>
          </p:nvPr>
        </p:nvSpPr>
        <p:spPr>
          <a:xfrm>
            <a:off x="971600" y="2348717"/>
            <a:ext cx="7128792" cy="3777285"/>
          </a:xfrm>
        </p:spPr>
        <p:txBody>
          <a:bodyPr>
            <a:noAutofit/>
          </a:bodyPr>
          <a:lstStyle/>
          <a:p>
            <a:r>
              <a:rPr lang="en-NZ" sz="2400" dirty="0">
                <a:latin typeface="+mn-lt"/>
                <a:cs typeface="Arial" panose="020B0604020202020204" pitchFamily="34" charset="0"/>
              </a:rPr>
              <a:t>How do the elements within the situation (components, stakeholders, knowledge, etc.) interconnect?</a:t>
            </a:r>
          </a:p>
          <a:p>
            <a:r>
              <a:rPr lang="en-NZ" sz="2400" dirty="0">
                <a:latin typeface="+mn-lt"/>
                <a:cs typeface="Arial" panose="020B0604020202020204" pitchFamily="34" charset="0"/>
              </a:rPr>
              <a:t>What is the nature of the relationships between them (e.g. strong/weak, fast/slow, collaborative, direct, indirect, etc.)?</a:t>
            </a:r>
          </a:p>
          <a:p>
            <a:r>
              <a:rPr lang="en-NZ" sz="2400" dirty="0">
                <a:latin typeface="+mn-lt"/>
                <a:cs typeface="Arial" panose="020B0604020202020204" pitchFamily="34" charset="0"/>
              </a:rPr>
              <a:t>What patterns emerge from these relationships in action - with what consequences, and for whom?</a:t>
            </a:r>
          </a:p>
        </p:txBody>
      </p:sp>
      <p:sp>
        <p:nvSpPr>
          <p:cNvPr id="4" name="Slide Number Placeholder 3">
            <a:extLst>
              <a:ext uri="{FF2B5EF4-FFF2-40B4-BE49-F238E27FC236}">
                <a16:creationId xmlns:a16="http://schemas.microsoft.com/office/drawing/2014/main" id="{8087630F-4FAB-48E9-A607-D87B5309B3C3}"/>
              </a:ext>
            </a:extLst>
          </p:cNvPr>
          <p:cNvSpPr>
            <a:spLocks noGrp="1"/>
          </p:cNvSpPr>
          <p:nvPr>
            <p:ph type="sldNum" sz="quarter" idx="12"/>
          </p:nvPr>
        </p:nvSpPr>
        <p:spPr/>
        <p:txBody>
          <a:bodyPr/>
          <a:lstStyle/>
          <a:p>
            <a:fld id="{F38DF745-7D3F-47F4-83A3-874385CFAA69}" type="slidenum">
              <a:rPr lang="en-US" smtClean="0"/>
              <a:pPr/>
              <a:t>16</a:t>
            </a:fld>
            <a:endParaRPr lang="en-US"/>
          </a:p>
        </p:txBody>
      </p:sp>
    </p:spTree>
    <p:extLst>
      <p:ext uri="{BB962C8B-B14F-4D97-AF65-F5344CB8AC3E}">
        <p14:creationId xmlns:p14="http://schemas.microsoft.com/office/powerpoint/2010/main" val="174087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F3EBBF5D-A528-4B9E-876D-29C0F527C661}"/>
              </a:ext>
            </a:extLst>
          </p:cNvPr>
          <p:cNvSpPr/>
          <p:nvPr/>
        </p:nvSpPr>
        <p:spPr>
          <a:xfrm>
            <a:off x="1980207" y="515811"/>
            <a:ext cx="4896544" cy="1296144"/>
          </a:xfrm>
          <a:prstGeom prst="cloudCallout">
            <a:avLst/>
          </a:prstGeom>
          <a:solidFill>
            <a:srgbClr val="068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46C3573-9B8D-43C1-8A26-3B7662E45A76}"/>
              </a:ext>
            </a:extLst>
          </p:cNvPr>
          <p:cNvSpPr>
            <a:spLocks noGrp="1"/>
          </p:cNvSpPr>
          <p:nvPr>
            <p:ph type="title"/>
          </p:nvPr>
        </p:nvSpPr>
        <p:spPr>
          <a:xfrm>
            <a:off x="457200" y="515811"/>
            <a:ext cx="8229600" cy="853042"/>
          </a:xfrm>
        </p:spPr>
        <p:txBody>
          <a:bodyPr/>
          <a:lstStyle/>
          <a:p>
            <a:r>
              <a:rPr lang="en-NZ" sz="3600" dirty="0">
                <a:solidFill>
                  <a:schemeClr val="bg1"/>
                </a:solidFill>
              </a:rPr>
              <a:t>Boundaries</a:t>
            </a:r>
            <a:r>
              <a:rPr lang="en-NZ" sz="3600" dirty="0"/>
              <a:t> </a:t>
            </a:r>
          </a:p>
        </p:txBody>
      </p:sp>
      <p:sp>
        <p:nvSpPr>
          <p:cNvPr id="3" name="Content Placeholder 2">
            <a:extLst>
              <a:ext uri="{FF2B5EF4-FFF2-40B4-BE49-F238E27FC236}">
                <a16:creationId xmlns:a16="http://schemas.microsoft.com/office/drawing/2014/main" id="{48AF4A0B-24A3-4B18-8BD8-8EAFFAF1C997}"/>
              </a:ext>
            </a:extLst>
          </p:cNvPr>
          <p:cNvSpPr>
            <a:spLocks noGrp="1"/>
          </p:cNvSpPr>
          <p:nvPr>
            <p:ph idx="1"/>
          </p:nvPr>
        </p:nvSpPr>
        <p:spPr>
          <a:xfrm>
            <a:off x="1187624" y="2467405"/>
            <a:ext cx="6912769" cy="3021742"/>
          </a:xfrm>
        </p:spPr>
        <p:txBody>
          <a:bodyPr>
            <a:noAutofit/>
          </a:bodyPr>
          <a:lstStyle/>
          <a:p>
            <a:r>
              <a:rPr lang="en-NZ" sz="2400" dirty="0">
                <a:latin typeface="+mn-lt"/>
                <a:cs typeface="Arial" panose="020B0604020202020204" pitchFamily="34" charset="0"/>
              </a:rPr>
              <a:t>Define scope and scale (and from what/whose perspective is this developed.)</a:t>
            </a:r>
          </a:p>
          <a:p>
            <a:r>
              <a:rPr lang="en-NZ" sz="2400" dirty="0">
                <a:latin typeface="+mn-lt"/>
                <a:cs typeface="Arial" panose="020B0604020202020204" pitchFamily="34" charset="0"/>
              </a:rPr>
              <a:t>Are other boundaries possible – and feasible?</a:t>
            </a:r>
          </a:p>
          <a:p>
            <a:r>
              <a:rPr lang="en-NZ" sz="2400" dirty="0">
                <a:latin typeface="+mn-lt"/>
                <a:cs typeface="Arial" panose="020B0604020202020204" pitchFamily="34" charset="0"/>
              </a:rPr>
              <a:t>Agree on how to structure the problem situation</a:t>
            </a:r>
          </a:p>
          <a:p>
            <a:r>
              <a:rPr lang="en-NZ" sz="2400" dirty="0">
                <a:latin typeface="+mn-lt"/>
                <a:cs typeface="Arial" panose="020B0604020202020204" pitchFamily="34" charset="0"/>
              </a:rPr>
              <a:t>Discuss what constitutes an improvement – and how this might be different for different stakeholders?</a:t>
            </a:r>
          </a:p>
        </p:txBody>
      </p:sp>
      <p:sp>
        <p:nvSpPr>
          <p:cNvPr id="4" name="Slide Number Placeholder 3">
            <a:extLst>
              <a:ext uri="{FF2B5EF4-FFF2-40B4-BE49-F238E27FC236}">
                <a16:creationId xmlns:a16="http://schemas.microsoft.com/office/drawing/2014/main" id="{8087630F-4FAB-48E9-A607-D87B5309B3C3}"/>
              </a:ext>
            </a:extLst>
          </p:cNvPr>
          <p:cNvSpPr>
            <a:spLocks noGrp="1"/>
          </p:cNvSpPr>
          <p:nvPr>
            <p:ph type="sldNum" sz="quarter" idx="12"/>
          </p:nvPr>
        </p:nvSpPr>
        <p:spPr/>
        <p:txBody>
          <a:bodyPr/>
          <a:lstStyle/>
          <a:p>
            <a:fld id="{F38DF745-7D3F-47F4-83A3-874385CFAA69}" type="slidenum">
              <a:rPr lang="en-US" smtClean="0"/>
              <a:pPr/>
              <a:t>17</a:t>
            </a:fld>
            <a:endParaRPr lang="en-US"/>
          </a:p>
        </p:txBody>
      </p:sp>
    </p:spTree>
    <p:extLst>
      <p:ext uri="{BB962C8B-B14F-4D97-AF65-F5344CB8AC3E}">
        <p14:creationId xmlns:p14="http://schemas.microsoft.com/office/powerpoint/2010/main" val="215428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30A2E2B6-6FF3-4643-9660-B8BC674B749D}"/>
              </a:ext>
            </a:extLst>
          </p:cNvPr>
          <p:cNvSpPr/>
          <p:nvPr/>
        </p:nvSpPr>
        <p:spPr>
          <a:xfrm>
            <a:off x="1980207" y="515811"/>
            <a:ext cx="4896544" cy="1296144"/>
          </a:xfrm>
          <a:prstGeom prst="cloudCallout">
            <a:avLst/>
          </a:prstGeom>
          <a:solidFill>
            <a:srgbClr val="068D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A46C3573-9B8D-43C1-8A26-3B7662E45A76}"/>
              </a:ext>
            </a:extLst>
          </p:cNvPr>
          <p:cNvSpPr>
            <a:spLocks noGrp="1"/>
          </p:cNvSpPr>
          <p:nvPr>
            <p:ph type="title"/>
          </p:nvPr>
        </p:nvSpPr>
        <p:spPr>
          <a:xfrm>
            <a:off x="457200" y="404664"/>
            <a:ext cx="8229600" cy="1008112"/>
          </a:xfrm>
        </p:spPr>
        <p:txBody>
          <a:bodyPr/>
          <a:lstStyle/>
          <a:p>
            <a:r>
              <a:rPr lang="en-NZ" sz="3600" dirty="0">
                <a:solidFill>
                  <a:schemeClr val="bg1"/>
                </a:solidFill>
              </a:rPr>
              <a:t>Influences </a:t>
            </a:r>
          </a:p>
        </p:txBody>
      </p:sp>
      <p:sp>
        <p:nvSpPr>
          <p:cNvPr id="3" name="Content Placeholder 2">
            <a:extLst>
              <a:ext uri="{FF2B5EF4-FFF2-40B4-BE49-F238E27FC236}">
                <a16:creationId xmlns:a16="http://schemas.microsoft.com/office/drawing/2014/main" id="{48AF4A0B-24A3-4B18-8BD8-8EAFFAF1C997}"/>
              </a:ext>
            </a:extLst>
          </p:cNvPr>
          <p:cNvSpPr>
            <a:spLocks noGrp="1"/>
          </p:cNvSpPr>
          <p:nvPr>
            <p:ph idx="1"/>
          </p:nvPr>
        </p:nvSpPr>
        <p:spPr>
          <a:xfrm>
            <a:off x="1187624" y="2564904"/>
            <a:ext cx="7056784" cy="4137325"/>
          </a:xfrm>
        </p:spPr>
        <p:txBody>
          <a:bodyPr>
            <a:normAutofit/>
          </a:bodyPr>
          <a:lstStyle/>
          <a:p>
            <a:r>
              <a:rPr lang="en-NZ" sz="2400" dirty="0">
                <a:latin typeface="+mn-lt"/>
                <a:cs typeface="Arial" panose="020B0604020202020204" pitchFamily="34" charset="0"/>
              </a:rPr>
              <a:t>What drives the systems in question in particular directions</a:t>
            </a:r>
          </a:p>
          <a:p>
            <a:r>
              <a:rPr lang="en-NZ" sz="2400" dirty="0">
                <a:latin typeface="+mn-lt"/>
                <a:cs typeface="Arial" panose="020B0604020202020204" pitchFamily="34" charset="0"/>
              </a:rPr>
              <a:t>Identify …. drivers, trends, enablers, blocks, leverage points</a:t>
            </a:r>
          </a:p>
          <a:p>
            <a:r>
              <a:rPr lang="en-US" sz="2400" dirty="0">
                <a:latin typeface="+mn-lt"/>
                <a:cs typeface="Arial" panose="020B0604020202020204" pitchFamily="34" charset="0"/>
              </a:rPr>
              <a:t>Leverage points are seen as key points with which to intervene in complex systems</a:t>
            </a:r>
          </a:p>
          <a:p>
            <a:endParaRPr lang="en-NZ" sz="2400" dirty="0">
              <a:latin typeface="Arial" panose="020B0604020202020204" pitchFamily="34" charset="0"/>
              <a:cs typeface="Arial" panose="020B0604020202020204" pitchFamily="34" charset="0"/>
            </a:endParaRPr>
          </a:p>
          <a:p>
            <a:endParaRPr lang="en-NZ"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87630F-4FAB-48E9-A607-D87B5309B3C3}"/>
              </a:ext>
            </a:extLst>
          </p:cNvPr>
          <p:cNvSpPr>
            <a:spLocks noGrp="1"/>
          </p:cNvSpPr>
          <p:nvPr>
            <p:ph type="sldNum" sz="quarter" idx="12"/>
          </p:nvPr>
        </p:nvSpPr>
        <p:spPr/>
        <p:txBody>
          <a:bodyPr/>
          <a:lstStyle/>
          <a:p>
            <a:fld id="{F38DF745-7D3F-47F4-83A3-874385CFAA69}" type="slidenum">
              <a:rPr lang="en-US" smtClean="0"/>
              <a:pPr/>
              <a:t>18</a:t>
            </a:fld>
            <a:endParaRPr lang="en-US"/>
          </a:p>
        </p:txBody>
      </p:sp>
    </p:spTree>
    <p:extLst>
      <p:ext uri="{BB962C8B-B14F-4D97-AF65-F5344CB8AC3E}">
        <p14:creationId xmlns:p14="http://schemas.microsoft.com/office/powerpoint/2010/main" val="206767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a:prstGeom prst="rect">
            <a:avLst/>
          </a:prstGeom>
        </p:spPr>
        <p:txBody>
          <a:bodyPr/>
          <a:lstStyle/>
          <a:p>
            <a:r>
              <a:rPr lang="en-US" sz="3600" dirty="0"/>
              <a:t>The iceberg model for systems thinking</a:t>
            </a:r>
          </a:p>
        </p:txBody>
      </p:sp>
      <p:sp>
        <p:nvSpPr>
          <p:cNvPr id="4" name="Slide Number Placeholder 3"/>
          <p:cNvSpPr>
            <a:spLocks noGrp="1"/>
          </p:cNvSpPr>
          <p:nvPr>
            <p:ph type="sldNum" sz="quarter" idx="12"/>
          </p:nvPr>
        </p:nvSpPr>
        <p:spPr>
          <a:xfrm>
            <a:off x="8536277" y="6492875"/>
            <a:ext cx="561975" cy="365125"/>
          </a:xfrm>
        </p:spPr>
        <p:txBody>
          <a:bodyPr/>
          <a:lstStyle/>
          <a:p>
            <a:fld id="{9956C8A2-CCC9-41A9-A134-B883989D21D5}" type="slidenum">
              <a:rPr lang="en-US" smtClean="0"/>
              <a:t>19</a:t>
            </a:fld>
            <a:endParaRPr lang="en-US" dirty="0"/>
          </a:p>
        </p:txBody>
      </p:sp>
      <p:sp>
        <p:nvSpPr>
          <p:cNvPr id="14" name="Arrow: Down 13">
            <a:extLst>
              <a:ext uri="{FF2B5EF4-FFF2-40B4-BE49-F238E27FC236}">
                <a16:creationId xmlns:a16="http://schemas.microsoft.com/office/drawing/2014/main" id="{395B2389-4AE6-46A2-94F7-299857E59A01}"/>
              </a:ext>
            </a:extLst>
          </p:cNvPr>
          <p:cNvSpPr/>
          <p:nvPr/>
        </p:nvSpPr>
        <p:spPr>
          <a:xfrm>
            <a:off x="6564959" y="1124744"/>
            <a:ext cx="1369186" cy="2633382"/>
          </a:xfrm>
          <a:prstGeom prst="downArrow">
            <a:avLst/>
          </a:prstGeom>
          <a:solidFill>
            <a:srgbClr val="068DB2"/>
          </a:solidFill>
          <a:ln>
            <a:solidFill>
              <a:srgbClr val="068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Isosceles Triangle 4">
            <a:extLst>
              <a:ext uri="{FF2B5EF4-FFF2-40B4-BE49-F238E27FC236}">
                <a16:creationId xmlns:a16="http://schemas.microsoft.com/office/drawing/2014/main" id="{9A270F1D-05BA-4D86-BA38-534BDCF8315C}"/>
              </a:ext>
            </a:extLst>
          </p:cNvPr>
          <p:cNvSpPr/>
          <p:nvPr/>
        </p:nvSpPr>
        <p:spPr>
          <a:xfrm>
            <a:off x="2131437" y="1052736"/>
            <a:ext cx="3816424" cy="3526600"/>
          </a:xfrm>
          <a:prstGeom prst="triangle">
            <a:avLst/>
          </a:prstGeom>
          <a:solidFill>
            <a:srgbClr val="068DB2"/>
          </a:solidFill>
          <a:ln>
            <a:solidFill>
              <a:srgbClr val="068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Freeform: Shape 6">
            <a:extLst>
              <a:ext uri="{FF2B5EF4-FFF2-40B4-BE49-F238E27FC236}">
                <a16:creationId xmlns:a16="http://schemas.microsoft.com/office/drawing/2014/main" id="{C71E1DE5-BFFA-4FD1-B7F2-B5D650936F17}"/>
              </a:ext>
            </a:extLst>
          </p:cNvPr>
          <p:cNvSpPr/>
          <p:nvPr/>
        </p:nvSpPr>
        <p:spPr>
          <a:xfrm>
            <a:off x="534195" y="2197055"/>
            <a:ext cx="4241069" cy="45719"/>
          </a:xfrm>
          <a:custGeom>
            <a:avLst/>
            <a:gdLst>
              <a:gd name="connsiteX0" fmla="*/ 0 w 7338447"/>
              <a:gd name="connsiteY0" fmla="*/ 54244 h 263471"/>
              <a:gd name="connsiteX1" fmla="*/ 46495 w 7338447"/>
              <a:gd name="connsiteY1" fmla="*/ 46495 h 263471"/>
              <a:gd name="connsiteX2" fmla="*/ 162732 w 7338447"/>
              <a:gd name="connsiteY2" fmla="*/ 69743 h 263471"/>
              <a:gd name="connsiteX3" fmla="*/ 209227 w 7338447"/>
              <a:gd name="connsiteY3" fmla="*/ 85241 h 263471"/>
              <a:gd name="connsiteX4" fmla="*/ 278969 w 7338447"/>
              <a:gd name="connsiteY4" fmla="*/ 92990 h 263471"/>
              <a:gd name="connsiteX5" fmla="*/ 356461 w 7338447"/>
              <a:gd name="connsiteY5" fmla="*/ 85241 h 263471"/>
              <a:gd name="connsiteX6" fmla="*/ 426203 w 7338447"/>
              <a:gd name="connsiteY6" fmla="*/ 69743 h 263471"/>
              <a:gd name="connsiteX7" fmla="*/ 511444 w 7338447"/>
              <a:gd name="connsiteY7" fmla="*/ 54244 h 263471"/>
              <a:gd name="connsiteX8" fmla="*/ 542441 w 7338447"/>
              <a:gd name="connsiteY8" fmla="*/ 38746 h 263471"/>
              <a:gd name="connsiteX9" fmla="*/ 588936 w 7338447"/>
              <a:gd name="connsiteY9" fmla="*/ 23248 h 263471"/>
              <a:gd name="connsiteX10" fmla="*/ 643180 w 7338447"/>
              <a:gd name="connsiteY10" fmla="*/ 0 h 263471"/>
              <a:gd name="connsiteX11" fmla="*/ 743919 w 7338447"/>
              <a:gd name="connsiteY11" fmla="*/ 7749 h 263471"/>
              <a:gd name="connsiteX12" fmla="*/ 782664 w 7338447"/>
              <a:gd name="connsiteY12" fmla="*/ 15498 h 263471"/>
              <a:gd name="connsiteX13" fmla="*/ 829159 w 7338447"/>
              <a:gd name="connsiteY13" fmla="*/ 23248 h 263471"/>
              <a:gd name="connsiteX14" fmla="*/ 984142 w 7338447"/>
              <a:gd name="connsiteY14" fmla="*/ 38746 h 263471"/>
              <a:gd name="connsiteX15" fmla="*/ 1015139 w 7338447"/>
              <a:gd name="connsiteY15" fmla="*/ 46495 h 263471"/>
              <a:gd name="connsiteX16" fmla="*/ 1092630 w 7338447"/>
              <a:gd name="connsiteY16" fmla="*/ 77492 h 263471"/>
              <a:gd name="connsiteX17" fmla="*/ 1162373 w 7338447"/>
              <a:gd name="connsiteY17" fmla="*/ 85241 h 263471"/>
              <a:gd name="connsiteX18" fmla="*/ 1263112 w 7338447"/>
              <a:gd name="connsiteY18" fmla="*/ 100739 h 263471"/>
              <a:gd name="connsiteX19" fmla="*/ 1635071 w 7338447"/>
              <a:gd name="connsiteY19" fmla="*/ 92990 h 263471"/>
              <a:gd name="connsiteX20" fmla="*/ 1681566 w 7338447"/>
              <a:gd name="connsiteY20" fmla="*/ 77492 h 263471"/>
              <a:gd name="connsiteX21" fmla="*/ 1712563 w 7338447"/>
              <a:gd name="connsiteY21" fmla="*/ 69743 h 263471"/>
              <a:gd name="connsiteX22" fmla="*/ 1759058 w 7338447"/>
              <a:gd name="connsiteY22" fmla="*/ 54244 h 263471"/>
              <a:gd name="connsiteX23" fmla="*/ 1782305 w 7338447"/>
              <a:gd name="connsiteY23" fmla="*/ 46495 h 263471"/>
              <a:gd name="connsiteX24" fmla="*/ 1836549 w 7338447"/>
              <a:gd name="connsiteY24" fmla="*/ 30997 h 263471"/>
              <a:gd name="connsiteX25" fmla="*/ 1859797 w 7338447"/>
              <a:gd name="connsiteY25" fmla="*/ 15498 h 263471"/>
              <a:gd name="connsiteX26" fmla="*/ 1937288 w 7338447"/>
              <a:gd name="connsiteY26" fmla="*/ 46495 h 263471"/>
              <a:gd name="connsiteX27" fmla="*/ 1960536 w 7338447"/>
              <a:gd name="connsiteY27" fmla="*/ 54244 h 263471"/>
              <a:gd name="connsiteX28" fmla="*/ 1999281 w 7338447"/>
              <a:gd name="connsiteY28" fmla="*/ 85241 h 263471"/>
              <a:gd name="connsiteX29" fmla="*/ 2014780 w 7338447"/>
              <a:gd name="connsiteY29" fmla="*/ 100739 h 263471"/>
              <a:gd name="connsiteX30" fmla="*/ 2038027 w 7338447"/>
              <a:gd name="connsiteY30" fmla="*/ 108488 h 263471"/>
              <a:gd name="connsiteX31" fmla="*/ 2069024 w 7338447"/>
              <a:gd name="connsiteY31" fmla="*/ 123987 h 263471"/>
              <a:gd name="connsiteX32" fmla="*/ 2123268 w 7338447"/>
              <a:gd name="connsiteY32" fmla="*/ 131736 h 263471"/>
              <a:gd name="connsiteX33" fmla="*/ 2247254 w 7338447"/>
              <a:gd name="connsiteY33" fmla="*/ 147234 h 263471"/>
              <a:gd name="connsiteX34" fmla="*/ 2316997 w 7338447"/>
              <a:gd name="connsiteY34" fmla="*/ 170481 h 263471"/>
              <a:gd name="connsiteX35" fmla="*/ 2394488 w 7338447"/>
              <a:gd name="connsiteY35" fmla="*/ 185980 h 263471"/>
              <a:gd name="connsiteX36" fmla="*/ 2487478 w 7338447"/>
              <a:gd name="connsiteY36" fmla="*/ 178231 h 263471"/>
              <a:gd name="connsiteX37" fmla="*/ 2541722 w 7338447"/>
              <a:gd name="connsiteY37" fmla="*/ 162732 h 263471"/>
              <a:gd name="connsiteX38" fmla="*/ 2611464 w 7338447"/>
              <a:gd name="connsiteY38" fmla="*/ 147234 h 263471"/>
              <a:gd name="connsiteX39" fmla="*/ 2657959 w 7338447"/>
              <a:gd name="connsiteY39" fmla="*/ 131736 h 263471"/>
              <a:gd name="connsiteX40" fmla="*/ 2727702 w 7338447"/>
              <a:gd name="connsiteY40" fmla="*/ 123987 h 263471"/>
              <a:gd name="connsiteX41" fmla="*/ 2983424 w 7338447"/>
              <a:gd name="connsiteY41" fmla="*/ 123987 h 263471"/>
              <a:gd name="connsiteX42" fmla="*/ 3014420 w 7338447"/>
              <a:gd name="connsiteY42" fmla="*/ 108488 h 263471"/>
              <a:gd name="connsiteX43" fmla="*/ 3060915 w 7338447"/>
              <a:gd name="connsiteY43" fmla="*/ 92990 h 263471"/>
              <a:gd name="connsiteX44" fmla="*/ 3084163 w 7338447"/>
              <a:gd name="connsiteY44" fmla="*/ 85241 h 263471"/>
              <a:gd name="connsiteX45" fmla="*/ 3107410 w 7338447"/>
              <a:gd name="connsiteY45" fmla="*/ 77492 h 263471"/>
              <a:gd name="connsiteX46" fmla="*/ 3138407 w 7338447"/>
              <a:gd name="connsiteY46" fmla="*/ 69743 h 263471"/>
              <a:gd name="connsiteX47" fmla="*/ 3192651 w 7338447"/>
              <a:gd name="connsiteY47" fmla="*/ 54244 h 263471"/>
              <a:gd name="connsiteX48" fmla="*/ 3394129 w 7338447"/>
              <a:gd name="connsiteY48" fmla="*/ 61993 h 263471"/>
              <a:gd name="connsiteX49" fmla="*/ 3417376 w 7338447"/>
              <a:gd name="connsiteY49" fmla="*/ 77492 h 263471"/>
              <a:gd name="connsiteX50" fmla="*/ 3440624 w 7338447"/>
              <a:gd name="connsiteY50" fmla="*/ 85241 h 263471"/>
              <a:gd name="connsiteX51" fmla="*/ 3471620 w 7338447"/>
              <a:gd name="connsiteY51" fmla="*/ 108488 h 263471"/>
              <a:gd name="connsiteX52" fmla="*/ 3494868 w 7338447"/>
              <a:gd name="connsiteY52" fmla="*/ 116237 h 263471"/>
              <a:gd name="connsiteX53" fmla="*/ 3525864 w 7338447"/>
              <a:gd name="connsiteY53" fmla="*/ 131736 h 263471"/>
              <a:gd name="connsiteX54" fmla="*/ 3580108 w 7338447"/>
              <a:gd name="connsiteY54" fmla="*/ 147234 h 263471"/>
              <a:gd name="connsiteX55" fmla="*/ 3618854 w 7338447"/>
              <a:gd name="connsiteY55" fmla="*/ 154983 h 263471"/>
              <a:gd name="connsiteX56" fmla="*/ 3642102 w 7338447"/>
              <a:gd name="connsiteY56" fmla="*/ 162732 h 263471"/>
              <a:gd name="connsiteX57" fmla="*/ 3680847 w 7338447"/>
              <a:gd name="connsiteY57" fmla="*/ 170481 h 263471"/>
              <a:gd name="connsiteX58" fmla="*/ 4021810 w 7338447"/>
              <a:gd name="connsiteY58" fmla="*/ 162732 h 263471"/>
              <a:gd name="connsiteX59" fmla="*/ 4114800 w 7338447"/>
              <a:gd name="connsiteY59" fmla="*/ 131736 h 263471"/>
              <a:gd name="connsiteX60" fmla="*/ 4138047 w 7338447"/>
              <a:gd name="connsiteY60" fmla="*/ 123987 h 263471"/>
              <a:gd name="connsiteX61" fmla="*/ 4215539 w 7338447"/>
              <a:gd name="connsiteY61" fmla="*/ 116237 h 263471"/>
              <a:gd name="connsiteX62" fmla="*/ 4238786 w 7338447"/>
              <a:gd name="connsiteY62" fmla="*/ 108488 h 263471"/>
              <a:gd name="connsiteX63" fmla="*/ 4355024 w 7338447"/>
              <a:gd name="connsiteY63" fmla="*/ 92990 h 263471"/>
              <a:gd name="connsiteX64" fmla="*/ 4525505 w 7338447"/>
              <a:gd name="connsiteY64" fmla="*/ 108488 h 263471"/>
              <a:gd name="connsiteX65" fmla="*/ 4564251 w 7338447"/>
              <a:gd name="connsiteY65" fmla="*/ 116237 h 263471"/>
              <a:gd name="connsiteX66" fmla="*/ 4618495 w 7338447"/>
              <a:gd name="connsiteY66" fmla="*/ 131736 h 263471"/>
              <a:gd name="connsiteX67" fmla="*/ 4664990 w 7338447"/>
              <a:gd name="connsiteY67" fmla="*/ 139485 h 263471"/>
              <a:gd name="connsiteX68" fmla="*/ 4719234 w 7338447"/>
              <a:gd name="connsiteY68" fmla="*/ 162732 h 263471"/>
              <a:gd name="connsiteX69" fmla="*/ 4742481 w 7338447"/>
              <a:gd name="connsiteY69" fmla="*/ 170481 h 263471"/>
              <a:gd name="connsiteX70" fmla="*/ 4796725 w 7338447"/>
              <a:gd name="connsiteY70" fmla="*/ 185980 h 263471"/>
              <a:gd name="connsiteX71" fmla="*/ 4819973 w 7338447"/>
              <a:gd name="connsiteY71" fmla="*/ 193729 h 263471"/>
              <a:gd name="connsiteX72" fmla="*/ 4874217 w 7338447"/>
              <a:gd name="connsiteY72" fmla="*/ 209227 h 263471"/>
              <a:gd name="connsiteX73" fmla="*/ 4920712 w 7338447"/>
              <a:gd name="connsiteY73" fmla="*/ 224726 h 263471"/>
              <a:gd name="connsiteX74" fmla="*/ 4967207 w 7338447"/>
              <a:gd name="connsiteY74" fmla="*/ 232475 h 263471"/>
              <a:gd name="connsiteX75" fmla="*/ 5005953 w 7338447"/>
              <a:gd name="connsiteY75" fmla="*/ 240224 h 263471"/>
              <a:gd name="connsiteX76" fmla="*/ 5160936 w 7338447"/>
              <a:gd name="connsiteY76" fmla="*/ 263471 h 263471"/>
              <a:gd name="connsiteX77" fmla="*/ 5323668 w 7338447"/>
              <a:gd name="connsiteY77" fmla="*/ 247973 h 263471"/>
              <a:gd name="connsiteX78" fmla="*/ 5346915 w 7338447"/>
              <a:gd name="connsiteY78" fmla="*/ 240224 h 263471"/>
              <a:gd name="connsiteX79" fmla="*/ 5447654 w 7338447"/>
              <a:gd name="connsiteY79" fmla="*/ 224726 h 263471"/>
              <a:gd name="connsiteX80" fmla="*/ 5494149 w 7338447"/>
              <a:gd name="connsiteY80" fmla="*/ 209227 h 263471"/>
              <a:gd name="connsiteX81" fmla="*/ 5525146 w 7338447"/>
              <a:gd name="connsiteY81" fmla="*/ 201478 h 263471"/>
              <a:gd name="connsiteX82" fmla="*/ 5548393 w 7338447"/>
              <a:gd name="connsiteY82" fmla="*/ 193729 h 263471"/>
              <a:gd name="connsiteX83" fmla="*/ 5610386 w 7338447"/>
              <a:gd name="connsiteY83" fmla="*/ 178231 h 263471"/>
              <a:gd name="connsiteX84" fmla="*/ 5641383 w 7338447"/>
              <a:gd name="connsiteY84" fmla="*/ 170481 h 263471"/>
              <a:gd name="connsiteX85" fmla="*/ 5842861 w 7338447"/>
              <a:gd name="connsiteY85" fmla="*/ 147234 h 263471"/>
              <a:gd name="connsiteX86" fmla="*/ 5912603 w 7338447"/>
              <a:gd name="connsiteY86" fmla="*/ 131736 h 263471"/>
              <a:gd name="connsiteX87" fmla="*/ 6059837 w 7338447"/>
              <a:gd name="connsiteY87" fmla="*/ 116237 h 263471"/>
              <a:gd name="connsiteX88" fmla="*/ 6152827 w 7338447"/>
              <a:gd name="connsiteY88" fmla="*/ 100739 h 263471"/>
              <a:gd name="connsiteX89" fmla="*/ 6276814 w 7338447"/>
              <a:gd name="connsiteY89" fmla="*/ 116237 h 263471"/>
              <a:gd name="connsiteX90" fmla="*/ 6300061 w 7338447"/>
              <a:gd name="connsiteY90" fmla="*/ 123987 h 263471"/>
              <a:gd name="connsiteX91" fmla="*/ 6354305 w 7338447"/>
              <a:gd name="connsiteY91" fmla="*/ 139485 h 263471"/>
              <a:gd name="connsiteX92" fmla="*/ 6377553 w 7338447"/>
              <a:gd name="connsiteY92" fmla="*/ 154983 h 263471"/>
              <a:gd name="connsiteX93" fmla="*/ 6447295 w 7338447"/>
              <a:gd name="connsiteY93" fmla="*/ 162732 h 263471"/>
              <a:gd name="connsiteX94" fmla="*/ 6610027 w 7338447"/>
              <a:gd name="connsiteY94" fmla="*/ 170481 h 263471"/>
              <a:gd name="connsiteX95" fmla="*/ 6641024 w 7338447"/>
              <a:gd name="connsiteY95" fmla="*/ 178231 h 263471"/>
              <a:gd name="connsiteX96" fmla="*/ 6664271 w 7338447"/>
              <a:gd name="connsiteY96" fmla="*/ 185980 h 263471"/>
              <a:gd name="connsiteX97" fmla="*/ 6757261 w 7338447"/>
              <a:gd name="connsiteY97" fmla="*/ 178231 h 263471"/>
              <a:gd name="connsiteX98" fmla="*/ 6803756 w 7338447"/>
              <a:gd name="connsiteY98" fmla="*/ 162732 h 263471"/>
              <a:gd name="connsiteX99" fmla="*/ 6834753 w 7338447"/>
              <a:gd name="connsiteY99" fmla="*/ 154983 h 263471"/>
              <a:gd name="connsiteX100" fmla="*/ 6881247 w 7338447"/>
              <a:gd name="connsiteY100" fmla="*/ 139485 h 263471"/>
              <a:gd name="connsiteX101" fmla="*/ 6974237 w 7338447"/>
              <a:gd name="connsiteY101" fmla="*/ 123987 h 263471"/>
              <a:gd name="connsiteX102" fmla="*/ 7005234 w 7338447"/>
              <a:gd name="connsiteY102" fmla="*/ 116237 h 263471"/>
              <a:gd name="connsiteX103" fmla="*/ 7074976 w 7338447"/>
              <a:gd name="connsiteY103" fmla="*/ 92990 h 263471"/>
              <a:gd name="connsiteX104" fmla="*/ 7098224 w 7338447"/>
              <a:gd name="connsiteY104" fmla="*/ 85241 h 263471"/>
              <a:gd name="connsiteX105" fmla="*/ 7121471 w 7338447"/>
              <a:gd name="connsiteY105" fmla="*/ 77492 h 263471"/>
              <a:gd name="connsiteX106" fmla="*/ 7222210 w 7338447"/>
              <a:gd name="connsiteY106" fmla="*/ 69743 h 263471"/>
              <a:gd name="connsiteX107" fmla="*/ 7284203 w 7338447"/>
              <a:gd name="connsiteY107" fmla="*/ 54244 h 263471"/>
              <a:gd name="connsiteX108" fmla="*/ 7299702 w 7338447"/>
              <a:gd name="connsiteY108" fmla="*/ 69743 h 263471"/>
              <a:gd name="connsiteX109" fmla="*/ 7330698 w 7338447"/>
              <a:gd name="connsiteY109" fmla="*/ 108488 h 263471"/>
              <a:gd name="connsiteX110" fmla="*/ 7338447 w 7338447"/>
              <a:gd name="connsiteY110" fmla="*/ 108488 h 2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338447" h="263471">
                <a:moveTo>
                  <a:pt x="0" y="54244"/>
                </a:moveTo>
                <a:cubicBezTo>
                  <a:pt x="15498" y="51661"/>
                  <a:pt x="30810" y="45572"/>
                  <a:pt x="46495" y="46495"/>
                </a:cubicBezTo>
                <a:cubicBezTo>
                  <a:pt x="60244" y="47304"/>
                  <a:pt x="133948" y="61107"/>
                  <a:pt x="162732" y="69743"/>
                </a:cubicBezTo>
                <a:cubicBezTo>
                  <a:pt x="178380" y="74437"/>
                  <a:pt x="192990" y="83437"/>
                  <a:pt x="209227" y="85241"/>
                </a:cubicBezTo>
                <a:lnTo>
                  <a:pt x="278969" y="92990"/>
                </a:lnTo>
                <a:cubicBezTo>
                  <a:pt x="304800" y="90407"/>
                  <a:pt x="330729" y="88672"/>
                  <a:pt x="356461" y="85241"/>
                </a:cubicBezTo>
                <a:cubicBezTo>
                  <a:pt x="414133" y="77552"/>
                  <a:pt x="375570" y="78949"/>
                  <a:pt x="426203" y="69743"/>
                </a:cubicBezTo>
                <a:cubicBezTo>
                  <a:pt x="449991" y="65418"/>
                  <a:pt x="486634" y="63548"/>
                  <a:pt x="511444" y="54244"/>
                </a:cubicBezTo>
                <a:cubicBezTo>
                  <a:pt x="522260" y="50188"/>
                  <a:pt x="531715" y="43036"/>
                  <a:pt x="542441" y="38746"/>
                </a:cubicBezTo>
                <a:cubicBezTo>
                  <a:pt x="557609" y="32679"/>
                  <a:pt x="573768" y="29315"/>
                  <a:pt x="588936" y="23248"/>
                </a:cubicBezTo>
                <a:cubicBezTo>
                  <a:pt x="684686" y="-15053"/>
                  <a:pt x="568350" y="24942"/>
                  <a:pt x="643180" y="0"/>
                </a:cubicBezTo>
                <a:cubicBezTo>
                  <a:pt x="676760" y="2583"/>
                  <a:pt x="710446" y="4030"/>
                  <a:pt x="743919" y="7749"/>
                </a:cubicBezTo>
                <a:cubicBezTo>
                  <a:pt x="757009" y="9203"/>
                  <a:pt x="769706" y="13142"/>
                  <a:pt x="782664" y="15498"/>
                </a:cubicBezTo>
                <a:cubicBezTo>
                  <a:pt x="798123" y="18309"/>
                  <a:pt x="813630" y="20859"/>
                  <a:pt x="829159" y="23248"/>
                </a:cubicBezTo>
                <a:cubicBezTo>
                  <a:pt x="904222" y="34797"/>
                  <a:pt x="888280" y="31372"/>
                  <a:pt x="984142" y="38746"/>
                </a:cubicBezTo>
                <a:cubicBezTo>
                  <a:pt x="994474" y="41329"/>
                  <a:pt x="1005350" y="42300"/>
                  <a:pt x="1015139" y="46495"/>
                </a:cubicBezTo>
                <a:cubicBezTo>
                  <a:pt x="1079696" y="74162"/>
                  <a:pt x="977612" y="55926"/>
                  <a:pt x="1092630" y="77492"/>
                </a:cubicBezTo>
                <a:cubicBezTo>
                  <a:pt x="1115620" y="81803"/>
                  <a:pt x="1139142" y="82508"/>
                  <a:pt x="1162373" y="85241"/>
                </a:cubicBezTo>
                <a:cubicBezTo>
                  <a:pt x="1230733" y="93283"/>
                  <a:pt x="1208185" y="89754"/>
                  <a:pt x="1263112" y="100739"/>
                </a:cubicBezTo>
                <a:cubicBezTo>
                  <a:pt x="1387098" y="98156"/>
                  <a:pt x="1511249" y="99869"/>
                  <a:pt x="1635071" y="92990"/>
                </a:cubicBezTo>
                <a:cubicBezTo>
                  <a:pt x="1651382" y="92084"/>
                  <a:pt x="1665717" y="81454"/>
                  <a:pt x="1681566" y="77492"/>
                </a:cubicBezTo>
                <a:cubicBezTo>
                  <a:pt x="1691898" y="74909"/>
                  <a:pt x="1702362" y="72803"/>
                  <a:pt x="1712563" y="69743"/>
                </a:cubicBezTo>
                <a:cubicBezTo>
                  <a:pt x="1728211" y="65049"/>
                  <a:pt x="1743560" y="59410"/>
                  <a:pt x="1759058" y="54244"/>
                </a:cubicBezTo>
                <a:cubicBezTo>
                  <a:pt x="1766807" y="51661"/>
                  <a:pt x="1774381" y="48476"/>
                  <a:pt x="1782305" y="46495"/>
                </a:cubicBezTo>
                <a:cubicBezTo>
                  <a:pt x="1821226" y="36765"/>
                  <a:pt x="1803198" y="42114"/>
                  <a:pt x="1836549" y="30997"/>
                </a:cubicBezTo>
                <a:cubicBezTo>
                  <a:pt x="1844298" y="25831"/>
                  <a:pt x="1850530" y="16425"/>
                  <a:pt x="1859797" y="15498"/>
                </a:cubicBezTo>
                <a:cubicBezTo>
                  <a:pt x="1930475" y="8430"/>
                  <a:pt x="1897774" y="20153"/>
                  <a:pt x="1937288" y="46495"/>
                </a:cubicBezTo>
                <a:cubicBezTo>
                  <a:pt x="1944085" y="51026"/>
                  <a:pt x="1952787" y="51661"/>
                  <a:pt x="1960536" y="54244"/>
                </a:cubicBezTo>
                <a:cubicBezTo>
                  <a:pt x="1997948" y="91658"/>
                  <a:pt x="1950416" y="46150"/>
                  <a:pt x="1999281" y="85241"/>
                </a:cubicBezTo>
                <a:cubicBezTo>
                  <a:pt x="2004986" y="89805"/>
                  <a:pt x="2008515" y="96980"/>
                  <a:pt x="2014780" y="100739"/>
                </a:cubicBezTo>
                <a:cubicBezTo>
                  <a:pt x="2021784" y="104941"/>
                  <a:pt x="2030519" y="105270"/>
                  <a:pt x="2038027" y="108488"/>
                </a:cubicBezTo>
                <a:cubicBezTo>
                  <a:pt x="2048645" y="113039"/>
                  <a:pt x="2057879" y="120947"/>
                  <a:pt x="2069024" y="123987"/>
                </a:cubicBezTo>
                <a:cubicBezTo>
                  <a:pt x="2086645" y="128793"/>
                  <a:pt x="2105215" y="128959"/>
                  <a:pt x="2123268" y="131736"/>
                </a:cubicBezTo>
                <a:cubicBezTo>
                  <a:pt x="2212536" y="145469"/>
                  <a:pt x="2125766" y="135085"/>
                  <a:pt x="2247254" y="147234"/>
                </a:cubicBezTo>
                <a:cubicBezTo>
                  <a:pt x="2270502" y="154983"/>
                  <a:pt x="2292968" y="165675"/>
                  <a:pt x="2316997" y="170481"/>
                </a:cubicBezTo>
                <a:lnTo>
                  <a:pt x="2394488" y="185980"/>
                </a:lnTo>
                <a:cubicBezTo>
                  <a:pt x="2425485" y="183397"/>
                  <a:pt x="2456614" y="182089"/>
                  <a:pt x="2487478" y="178231"/>
                </a:cubicBezTo>
                <a:cubicBezTo>
                  <a:pt x="2516463" y="174608"/>
                  <a:pt x="2515991" y="169165"/>
                  <a:pt x="2541722" y="162732"/>
                </a:cubicBezTo>
                <a:cubicBezTo>
                  <a:pt x="2585969" y="151670"/>
                  <a:pt x="2571686" y="159167"/>
                  <a:pt x="2611464" y="147234"/>
                </a:cubicBezTo>
                <a:cubicBezTo>
                  <a:pt x="2627112" y="142540"/>
                  <a:pt x="2641722" y="133540"/>
                  <a:pt x="2657959" y="131736"/>
                </a:cubicBezTo>
                <a:lnTo>
                  <a:pt x="2727702" y="123987"/>
                </a:lnTo>
                <a:cubicBezTo>
                  <a:pt x="2818410" y="128761"/>
                  <a:pt x="2894322" y="138838"/>
                  <a:pt x="2983424" y="123987"/>
                </a:cubicBezTo>
                <a:cubicBezTo>
                  <a:pt x="2994818" y="122088"/>
                  <a:pt x="3003695" y="112778"/>
                  <a:pt x="3014420" y="108488"/>
                </a:cubicBezTo>
                <a:cubicBezTo>
                  <a:pt x="3029588" y="102421"/>
                  <a:pt x="3045417" y="98156"/>
                  <a:pt x="3060915" y="92990"/>
                </a:cubicBezTo>
                <a:lnTo>
                  <a:pt x="3084163" y="85241"/>
                </a:lnTo>
                <a:cubicBezTo>
                  <a:pt x="3091912" y="82658"/>
                  <a:pt x="3099486" y="79473"/>
                  <a:pt x="3107410" y="77492"/>
                </a:cubicBezTo>
                <a:cubicBezTo>
                  <a:pt x="3117742" y="74909"/>
                  <a:pt x="3128167" y="72669"/>
                  <a:pt x="3138407" y="69743"/>
                </a:cubicBezTo>
                <a:cubicBezTo>
                  <a:pt x="3216227" y="47508"/>
                  <a:pt x="3095748" y="78469"/>
                  <a:pt x="3192651" y="54244"/>
                </a:cubicBezTo>
                <a:cubicBezTo>
                  <a:pt x="3259810" y="56827"/>
                  <a:pt x="3327277" y="55077"/>
                  <a:pt x="3394129" y="61993"/>
                </a:cubicBezTo>
                <a:cubicBezTo>
                  <a:pt x="3403393" y="62951"/>
                  <a:pt x="3409046" y="73327"/>
                  <a:pt x="3417376" y="77492"/>
                </a:cubicBezTo>
                <a:cubicBezTo>
                  <a:pt x="3424682" y="81145"/>
                  <a:pt x="3432875" y="82658"/>
                  <a:pt x="3440624" y="85241"/>
                </a:cubicBezTo>
                <a:cubicBezTo>
                  <a:pt x="3450956" y="92990"/>
                  <a:pt x="3460407" y="102080"/>
                  <a:pt x="3471620" y="108488"/>
                </a:cubicBezTo>
                <a:cubicBezTo>
                  <a:pt x="3478712" y="112541"/>
                  <a:pt x="3487360" y="113019"/>
                  <a:pt x="3494868" y="116237"/>
                </a:cubicBezTo>
                <a:cubicBezTo>
                  <a:pt x="3505486" y="120788"/>
                  <a:pt x="3515246" y="127185"/>
                  <a:pt x="3525864" y="131736"/>
                </a:cubicBezTo>
                <a:cubicBezTo>
                  <a:pt x="3539801" y="137709"/>
                  <a:pt x="3566500" y="144210"/>
                  <a:pt x="3580108" y="147234"/>
                </a:cubicBezTo>
                <a:cubicBezTo>
                  <a:pt x="3592965" y="150091"/>
                  <a:pt x="3606076" y="151789"/>
                  <a:pt x="3618854" y="154983"/>
                </a:cubicBezTo>
                <a:cubicBezTo>
                  <a:pt x="3626779" y="156964"/>
                  <a:pt x="3634177" y="160751"/>
                  <a:pt x="3642102" y="162732"/>
                </a:cubicBezTo>
                <a:cubicBezTo>
                  <a:pt x="3654880" y="165926"/>
                  <a:pt x="3667932" y="167898"/>
                  <a:pt x="3680847" y="170481"/>
                </a:cubicBezTo>
                <a:cubicBezTo>
                  <a:pt x="3794501" y="167898"/>
                  <a:pt x="3908449" y="171287"/>
                  <a:pt x="4021810" y="162732"/>
                </a:cubicBezTo>
                <a:cubicBezTo>
                  <a:pt x="4021813" y="162732"/>
                  <a:pt x="4094134" y="138625"/>
                  <a:pt x="4114800" y="131736"/>
                </a:cubicBezTo>
                <a:cubicBezTo>
                  <a:pt x="4122549" y="129153"/>
                  <a:pt x="4129919" y="124800"/>
                  <a:pt x="4138047" y="123987"/>
                </a:cubicBezTo>
                <a:lnTo>
                  <a:pt x="4215539" y="116237"/>
                </a:lnTo>
                <a:cubicBezTo>
                  <a:pt x="4223288" y="113654"/>
                  <a:pt x="4230776" y="110090"/>
                  <a:pt x="4238786" y="108488"/>
                </a:cubicBezTo>
                <a:cubicBezTo>
                  <a:pt x="4256611" y="104923"/>
                  <a:pt x="4339937" y="94876"/>
                  <a:pt x="4355024" y="92990"/>
                </a:cubicBezTo>
                <a:cubicBezTo>
                  <a:pt x="4411851" y="98156"/>
                  <a:pt x="4469552" y="97298"/>
                  <a:pt x="4525505" y="108488"/>
                </a:cubicBezTo>
                <a:cubicBezTo>
                  <a:pt x="4538420" y="111071"/>
                  <a:pt x="4551473" y="113042"/>
                  <a:pt x="4564251" y="116237"/>
                </a:cubicBezTo>
                <a:cubicBezTo>
                  <a:pt x="4623349" y="131012"/>
                  <a:pt x="4546003" y="117238"/>
                  <a:pt x="4618495" y="131736"/>
                </a:cubicBezTo>
                <a:cubicBezTo>
                  <a:pt x="4633902" y="134817"/>
                  <a:pt x="4649492" y="136902"/>
                  <a:pt x="4664990" y="139485"/>
                </a:cubicBezTo>
                <a:cubicBezTo>
                  <a:pt x="4719508" y="157658"/>
                  <a:pt x="4652205" y="134006"/>
                  <a:pt x="4719234" y="162732"/>
                </a:cubicBezTo>
                <a:cubicBezTo>
                  <a:pt x="4726742" y="165950"/>
                  <a:pt x="4734657" y="168134"/>
                  <a:pt x="4742481" y="170481"/>
                </a:cubicBezTo>
                <a:cubicBezTo>
                  <a:pt x="4760493" y="175885"/>
                  <a:pt x="4778713" y="180576"/>
                  <a:pt x="4796725" y="185980"/>
                </a:cubicBezTo>
                <a:cubicBezTo>
                  <a:pt x="4804549" y="188327"/>
                  <a:pt x="4812149" y="191382"/>
                  <a:pt x="4819973" y="193729"/>
                </a:cubicBezTo>
                <a:cubicBezTo>
                  <a:pt x="4837985" y="199132"/>
                  <a:pt x="4856244" y="203697"/>
                  <a:pt x="4874217" y="209227"/>
                </a:cubicBezTo>
                <a:cubicBezTo>
                  <a:pt x="4889831" y="214031"/>
                  <a:pt x="4904598" y="222040"/>
                  <a:pt x="4920712" y="224726"/>
                </a:cubicBezTo>
                <a:lnTo>
                  <a:pt x="4967207" y="232475"/>
                </a:lnTo>
                <a:cubicBezTo>
                  <a:pt x="4980166" y="234831"/>
                  <a:pt x="4992914" y="238361"/>
                  <a:pt x="5005953" y="240224"/>
                </a:cubicBezTo>
                <a:cubicBezTo>
                  <a:pt x="5184613" y="265746"/>
                  <a:pt x="4953643" y="225782"/>
                  <a:pt x="5160936" y="263471"/>
                </a:cubicBezTo>
                <a:cubicBezTo>
                  <a:pt x="5215180" y="258305"/>
                  <a:pt x="5269599" y="254731"/>
                  <a:pt x="5323668" y="247973"/>
                </a:cubicBezTo>
                <a:cubicBezTo>
                  <a:pt x="5331773" y="246960"/>
                  <a:pt x="5338879" y="241685"/>
                  <a:pt x="5346915" y="240224"/>
                </a:cubicBezTo>
                <a:cubicBezTo>
                  <a:pt x="5394043" y="231655"/>
                  <a:pt x="5406155" y="236044"/>
                  <a:pt x="5447654" y="224726"/>
                </a:cubicBezTo>
                <a:cubicBezTo>
                  <a:pt x="5463415" y="220427"/>
                  <a:pt x="5478300" y="213189"/>
                  <a:pt x="5494149" y="209227"/>
                </a:cubicBezTo>
                <a:cubicBezTo>
                  <a:pt x="5504481" y="206644"/>
                  <a:pt x="5514905" y="204404"/>
                  <a:pt x="5525146" y="201478"/>
                </a:cubicBezTo>
                <a:cubicBezTo>
                  <a:pt x="5533000" y="199234"/>
                  <a:pt x="5540513" y="195878"/>
                  <a:pt x="5548393" y="193729"/>
                </a:cubicBezTo>
                <a:cubicBezTo>
                  <a:pt x="5568943" y="188125"/>
                  <a:pt x="5589722" y="183397"/>
                  <a:pt x="5610386" y="178231"/>
                </a:cubicBezTo>
                <a:cubicBezTo>
                  <a:pt x="5620718" y="175648"/>
                  <a:pt x="5630878" y="172232"/>
                  <a:pt x="5641383" y="170481"/>
                </a:cubicBezTo>
                <a:cubicBezTo>
                  <a:pt x="5739090" y="154197"/>
                  <a:pt x="5672244" y="164295"/>
                  <a:pt x="5842861" y="147234"/>
                </a:cubicBezTo>
                <a:cubicBezTo>
                  <a:pt x="5888103" y="132153"/>
                  <a:pt x="5844414" y="145373"/>
                  <a:pt x="5912603" y="131736"/>
                </a:cubicBezTo>
                <a:cubicBezTo>
                  <a:pt x="6007024" y="112852"/>
                  <a:pt x="5839080" y="130956"/>
                  <a:pt x="6059837" y="116237"/>
                </a:cubicBezTo>
                <a:cubicBezTo>
                  <a:pt x="6081837" y="111837"/>
                  <a:pt x="6133604" y="100739"/>
                  <a:pt x="6152827" y="100739"/>
                </a:cubicBezTo>
                <a:cubicBezTo>
                  <a:pt x="6172358" y="100739"/>
                  <a:pt x="6252799" y="112806"/>
                  <a:pt x="6276814" y="116237"/>
                </a:cubicBezTo>
                <a:cubicBezTo>
                  <a:pt x="6284563" y="118820"/>
                  <a:pt x="6292207" y="121743"/>
                  <a:pt x="6300061" y="123987"/>
                </a:cubicBezTo>
                <a:cubicBezTo>
                  <a:pt x="6311650" y="127298"/>
                  <a:pt x="6341916" y="133291"/>
                  <a:pt x="6354305" y="139485"/>
                </a:cubicBezTo>
                <a:cubicBezTo>
                  <a:pt x="6362635" y="143650"/>
                  <a:pt x="6368518" y="152724"/>
                  <a:pt x="6377553" y="154983"/>
                </a:cubicBezTo>
                <a:cubicBezTo>
                  <a:pt x="6400245" y="160656"/>
                  <a:pt x="6423956" y="161176"/>
                  <a:pt x="6447295" y="162732"/>
                </a:cubicBezTo>
                <a:cubicBezTo>
                  <a:pt x="6501480" y="166344"/>
                  <a:pt x="6555783" y="167898"/>
                  <a:pt x="6610027" y="170481"/>
                </a:cubicBezTo>
                <a:cubicBezTo>
                  <a:pt x="6620359" y="173064"/>
                  <a:pt x="6630783" y="175305"/>
                  <a:pt x="6641024" y="178231"/>
                </a:cubicBezTo>
                <a:cubicBezTo>
                  <a:pt x="6648878" y="180475"/>
                  <a:pt x="6656103" y="185980"/>
                  <a:pt x="6664271" y="185980"/>
                </a:cubicBezTo>
                <a:cubicBezTo>
                  <a:pt x="6695375" y="185980"/>
                  <a:pt x="6726264" y="180814"/>
                  <a:pt x="6757261" y="178231"/>
                </a:cubicBezTo>
                <a:cubicBezTo>
                  <a:pt x="6772759" y="173065"/>
                  <a:pt x="6787907" y="166694"/>
                  <a:pt x="6803756" y="162732"/>
                </a:cubicBezTo>
                <a:cubicBezTo>
                  <a:pt x="6814088" y="160149"/>
                  <a:pt x="6824552" y="158043"/>
                  <a:pt x="6834753" y="154983"/>
                </a:cubicBezTo>
                <a:cubicBezTo>
                  <a:pt x="6850400" y="150289"/>
                  <a:pt x="6865075" y="141795"/>
                  <a:pt x="6881247" y="139485"/>
                </a:cubicBezTo>
                <a:cubicBezTo>
                  <a:pt x="6926524" y="133017"/>
                  <a:pt x="6933450" y="133051"/>
                  <a:pt x="6974237" y="123987"/>
                </a:cubicBezTo>
                <a:cubicBezTo>
                  <a:pt x="6984634" y="121676"/>
                  <a:pt x="6995033" y="119297"/>
                  <a:pt x="7005234" y="116237"/>
                </a:cubicBezTo>
                <a:cubicBezTo>
                  <a:pt x="7005251" y="116232"/>
                  <a:pt x="7063344" y="96867"/>
                  <a:pt x="7074976" y="92990"/>
                </a:cubicBezTo>
                <a:lnTo>
                  <a:pt x="7098224" y="85241"/>
                </a:lnTo>
                <a:cubicBezTo>
                  <a:pt x="7105973" y="82658"/>
                  <a:pt x="7113327" y="78118"/>
                  <a:pt x="7121471" y="77492"/>
                </a:cubicBezTo>
                <a:lnTo>
                  <a:pt x="7222210" y="69743"/>
                </a:lnTo>
                <a:cubicBezTo>
                  <a:pt x="7237075" y="64787"/>
                  <a:pt x="7271110" y="52373"/>
                  <a:pt x="7284203" y="54244"/>
                </a:cubicBezTo>
                <a:cubicBezTo>
                  <a:pt x="7291436" y="55277"/>
                  <a:pt x="7294536" y="64577"/>
                  <a:pt x="7299702" y="69743"/>
                </a:cubicBezTo>
                <a:cubicBezTo>
                  <a:pt x="7308639" y="96555"/>
                  <a:pt x="7302658" y="94468"/>
                  <a:pt x="7330698" y="108488"/>
                </a:cubicBezTo>
                <a:cubicBezTo>
                  <a:pt x="7333008" y="109643"/>
                  <a:pt x="7335864" y="108488"/>
                  <a:pt x="7338447" y="1084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4FCF4FE1-B86D-4EF7-9913-A7DFA7872667}"/>
              </a:ext>
            </a:extLst>
          </p:cNvPr>
          <p:cNvSpPr txBox="1"/>
          <p:nvPr/>
        </p:nvSpPr>
        <p:spPr>
          <a:xfrm>
            <a:off x="3593050" y="1696088"/>
            <a:ext cx="1008112" cy="338554"/>
          </a:xfrm>
          <a:prstGeom prst="rect">
            <a:avLst/>
          </a:prstGeom>
          <a:noFill/>
        </p:spPr>
        <p:txBody>
          <a:bodyPr wrap="square" rtlCol="0">
            <a:spAutoFit/>
          </a:bodyPr>
          <a:lstStyle/>
          <a:p>
            <a:r>
              <a:rPr lang="en-NZ" sz="1600" dirty="0">
                <a:solidFill>
                  <a:schemeClr val="bg1"/>
                </a:solidFill>
                <a:cs typeface="Arial" panose="020B0604020202020204" pitchFamily="34" charset="0"/>
              </a:rPr>
              <a:t>Events</a:t>
            </a:r>
          </a:p>
        </p:txBody>
      </p:sp>
      <p:sp>
        <p:nvSpPr>
          <p:cNvPr id="9" name="TextBox 8">
            <a:extLst>
              <a:ext uri="{FF2B5EF4-FFF2-40B4-BE49-F238E27FC236}">
                <a16:creationId xmlns:a16="http://schemas.microsoft.com/office/drawing/2014/main" id="{87BD3D28-7192-49C6-9A9F-F68881793CFD}"/>
              </a:ext>
            </a:extLst>
          </p:cNvPr>
          <p:cNvSpPr txBox="1"/>
          <p:nvPr/>
        </p:nvSpPr>
        <p:spPr>
          <a:xfrm>
            <a:off x="3211557" y="2517213"/>
            <a:ext cx="1908892" cy="338554"/>
          </a:xfrm>
          <a:prstGeom prst="rect">
            <a:avLst/>
          </a:prstGeom>
          <a:noFill/>
        </p:spPr>
        <p:txBody>
          <a:bodyPr wrap="square" rtlCol="0">
            <a:spAutoFit/>
          </a:bodyPr>
          <a:lstStyle/>
          <a:p>
            <a:r>
              <a:rPr lang="en-NZ" sz="1600" dirty="0">
                <a:solidFill>
                  <a:schemeClr val="bg1"/>
                </a:solidFill>
                <a:cs typeface="Arial" panose="020B0604020202020204" pitchFamily="34" charset="0"/>
              </a:rPr>
              <a:t>Patterns &amp; trends</a:t>
            </a:r>
          </a:p>
        </p:txBody>
      </p:sp>
      <p:sp>
        <p:nvSpPr>
          <p:cNvPr id="10" name="TextBox 9">
            <a:extLst>
              <a:ext uri="{FF2B5EF4-FFF2-40B4-BE49-F238E27FC236}">
                <a16:creationId xmlns:a16="http://schemas.microsoft.com/office/drawing/2014/main" id="{57089C66-D962-4A35-B078-581524A1AA95}"/>
              </a:ext>
            </a:extLst>
          </p:cNvPr>
          <p:cNvSpPr txBox="1"/>
          <p:nvPr/>
        </p:nvSpPr>
        <p:spPr>
          <a:xfrm>
            <a:off x="2706758" y="3310379"/>
            <a:ext cx="3241103" cy="338554"/>
          </a:xfrm>
          <a:prstGeom prst="rect">
            <a:avLst/>
          </a:prstGeom>
          <a:noFill/>
        </p:spPr>
        <p:txBody>
          <a:bodyPr wrap="square" rtlCol="0">
            <a:spAutoFit/>
          </a:bodyPr>
          <a:lstStyle/>
          <a:p>
            <a:r>
              <a:rPr lang="en-NZ" sz="1600" dirty="0">
                <a:solidFill>
                  <a:schemeClr val="bg1"/>
                </a:solidFill>
                <a:cs typeface="Arial" panose="020B0604020202020204" pitchFamily="34" charset="0"/>
              </a:rPr>
              <a:t>System structures &amp; drivers</a:t>
            </a:r>
          </a:p>
        </p:txBody>
      </p:sp>
      <p:sp>
        <p:nvSpPr>
          <p:cNvPr id="11" name="TextBox 10">
            <a:extLst>
              <a:ext uri="{FF2B5EF4-FFF2-40B4-BE49-F238E27FC236}">
                <a16:creationId xmlns:a16="http://schemas.microsoft.com/office/drawing/2014/main" id="{A0765550-D288-45DC-8CF5-8CFF98716782}"/>
              </a:ext>
            </a:extLst>
          </p:cNvPr>
          <p:cNvSpPr txBox="1"/>
          <p:nvPr/>
        </p:nvSpPr>
        <p:spPr>
          <a:xfrm>
            <a:off x="2697630" y="3898605"/>
            <a:ext cx="3960440" cy="584775"/>
          </a:xfrm>
          <a:prstGeom prst="rect">
            <a:avLst/>
          </a:prstGeom>
          <a:noFill/>
        </p:spPr>
        <p:txBody>
          <a:bodyPr wrap="square" rtlCol="0">
            <a:spAutoFit/>
          </a:bodyPr>
          <a:lstStyle/>
          <a:p>
            <a:r>
              <a:rPr lang="en-NZ" sz="1600" dirty="0">
                <a:solidFill>
                  <a:schemeClr val="bg1"/>
                </a:solidFill>
                <a:cs typeface="Arial" panose="020B0604020202020204" pitchFamily="34" charset="0"/>
              </a:rPr>
              <a:t>Predominant social paradigm</a:t>
            </a:r>
          </a:p>
          <a:p>
            <a:r>
              <a:rPr lang="en-NZ" sz="1600" dirty="0">
                <a:solidFill>
                  <a:schemeClr val="bg1"/>
                </a:solidFill>
                <a:cs typeface="Arial" panose="020B0604020202020204" pitchFamily="34" charset="0"/>
              </a:rPr>
              <a:t>(Mental models, worldviews)</a:t>
            </a:r>
          </a:p>
        </p:txBody>
      </p:sp>
      <p:sp>
        <p:nvSpPr>
          <p:cNvPr id="12" name="TextBox 11">
            <a:extLst>
              <a:ext uri="{FF2B5EF4-FFF2-40B4-BE49-F238E27FC236}">
                <a16:creationId xmlns:a16="http://schemas.microsoft.com/office/drawing/2014/main" id="{CD790230-EAD2-4E43-80FE-C9E3FD7EA869}"/>
              </a:ext>
            </a:extLst>
          </p:cNvPr>
          <p:cNvSpPr txBox="1"/>
          <p:nvPr/>
        </p:nvSpPr>
        <p:spPr>
          <a:xfrm rot="5400000">
            <a:off x="6013833" y="2213738"/>
            <a:ext cx="2471438" cy="400110"/>
          </a:xfrm>
          <a:prstGeom prst="rect">
            <a:avLst/>
          </a:prstGeom>
          <a:noFill/>
        </p:spPr>
        <p:txBody>
          <a:bodyPr wrap="square" rtlCol="0">
            <a:spAutoFit/>
          </a:bodyPr>
          <a:lstStyle/>
          <a:p>
            <a:r>
              <a:rPr lang="en-NZ" sz="2000" dirty="0">
                <a:solidFill>
                  <a:schemeClr val="bg1"/>
                </a:solidFill>
                <a:cs typeface="Arial" panose="020B0604020202020204" pitchFamily="34" charset="0"/>
              </a:rPr>
              <a:t>Increasing</a:t>
            </a:r>
            <a:r>
              <a:rPr lang="en-NZ" sz="2000" dirty="0">
                <a:cs typeface="Arial" panose="020B0604020202020204" pitchFamily="34" charset="0"/>
              </a:rPr>
              <a:t> </a:t>
            </a:r>
            <a:r>
              <a:rPr lang="en-NZ" sz="2000" dirty="0">
                <a:solidFill>
                  <a:schemeClr val="bg1"/>
                </a:solidFill>
                <a:cs typeface="Arial" panose="020B0604020202020204" pitchFamily="34" charset="0"/>
              </a:rPr>
              <a:t>leverage</a:t>
            </a:r>
          </a:p>
        </p:txBody>
      </p:sp>
      <p:sp>
        <p:nvSpPr>
          <p:cNvPr id="13" name="TextBox 12">
            <a:extLst>
              <a:ext uri="{FF2B5EF4-FFF2-40B4-BE49-F238E27FC236}">
                <a16:creationId xmlns:a16="http://schemas.microsoft.com/office/drawing/2014/main" id="{8D85128C-7E0D-4F12-B217-D2472EB1EE7C}"/>
              </a:ext>
            </a:extLst>
          </p:cNvPr>
          <p:cNvSpPr txBox="1"/>
          <p:nvPr/>
        </p:nvSpPr>
        <p:spPr>
          <a:xfrm>
            <a:off x="6064839" y="3778133"/>
            <a:ext cx="2471438" cy="707886"/>
          </a:xfrm>
          <a:prstGeom prst="rect">
            <a:avLst/>
          </a:prstGeom>
          <a:noFill/>
        </p:spPr>
        <p:txBody>
          <a:bodyPr wrap="square" rtlCol="0">
            <a:spAutoFit/>
          </a:bodyPr>
          <a:lstStyle/>
          <a:p>
            <a:pPr algn="ctr"/>
            <a:r>
              <a:rPr lang="en-NZ" sz="2000" dirty="0">
                <a:solidFill>
                  <a:schemeClr val="tx1">
                    <a:lumMod val="50000"/>
                    <a:lumOff val="50000"/>
                  </a:schemeClr>
                </a:solidFill>
                <a:cs typeface="Arial" panose="020B0604020202020204" pitchFamily="34" charset="0"/>
              </a:rPr>
              <a:t>Transformational change</a:t>
            </a:r>
          </a:p>
        </p:txBody>
      </p:sp>
      <p:sp>
        <p:nvSpPr>
          <p:cNvPr id="15" name="TextBox 14">
            <a:extLst>
              <a:ext uri="{FF2B5EF4-FFF2-40B4-BE49-F238E27FC236}">
                <a16:creationId xmlns:a16="http://schemas.microsoft.com/office/drawing/2014/main" id="{A269172C-FB81-4886-AAA0-20E5FE34EDD1}"/>
              </a:ext>
            </a:extLst>
          </p:cNvPr>
          <p:cNvSpPr txBox="1"/>
          <p:nvPr/>
        </p:nvSpPr>
        <p:spPr>
          <a:xfrm>
            <a:off x="1038252" y="1419098"/>
            <a:ext cx="1369186" cy="400110"/>
          </a:xfrm>
          <a:prstGeom prst="rect">
            <a:avLst/>
          </a:prstGeom>
          <a:noFill/>
        </p:spPr>
        <p:txBody>
          <a:bodyPr wrap="square" rtlCol="0">
            <a:spAutoFit/>
          </a:bodyPr>
          <a:lstStyle/>
          <a:p>
            <a:r>
              <a:rPr lang="en-NZ" sz="2000" dirty="0">
                <a:solidFill>
                  <a:schemeClr val="tx1">
                    <a:lumMod val="50000"/>
                    <a:lumOff val="50000"/>
                  </a:schemeClr>
                </a:solidFill>
                <a:cs typeface="Arial" panose="020B0604020202020204" pitchFamily="34" charset="0"/>
              </a:rPr>
              <a:t>VISIBLE</a:t>
            </a:r>
          </a:p>
        </p:txBody>
      </p:sp>
      <p:sp>
        <p:nvSpPr>
          <p:cNvPr id="16" name="TextBox 15">
            <a:extLst>
              <a:ext uri="{FF2B5EF4-FFF2-40B4-BE49-F238E27FC236}">
                <a16:creationId xmlns:a16="http://schemas.microsoft.com/office/drawing/2014/main" id="{894147CA-7069-4880-B7B8-509CDF2401E5}"/>
              </a:ext>
            </a:extLst>
          </p:cNvPr>
          <p:cNvSpPr txBox="1"/>
          <p:nvPr/>
        </p:nvSpPr>
        <p:spPr>
          <a:xfrm>
            <a:off x="920744" y="3837049"/>
            <a:ext cx="1369186" cy="707886"/>
          </a:xfrm>
          <a:prstGeom prst="rect">
            <a:avLst/>
          </a:prstGeom>
          <a:noFill/>
        </p:spPr>
        <p:txBody>
          <a:bodyPr wrap="square" rtlCol="0">
            <a:spAutoFit/>
          </a:bodyPr>
          <a:lstStyle/>
          <a:p>
            <a:pPr algn="ctr"/>
            <a:r>
              <a:rPr lang="en-NZ" sz="2000" dirty="0">
                <a:solidFill>
                  <a:schemeClr val="tx1">
                    <a:lumMod val="50000"/>
                    <a:lumOff val="50000"/>
                  </a:schemeClr>
                </a:solidFill>
                <a:cs typeface="Arial" panose="020B0604020202020204" pitchFamily="34" charset="0"/>
              </a:rPr>
              <a:t>RARELY SEEN</a:t>
            </a:r>
          </a:p>
        </p:txBody>
      </p:sp>
      <p:sp>
        <p:nvSpPr>
          <p:cNvPr id="6" name="TextBox 5">
            <a:extLst>
              <a:ext uri="{FF2B5EF4-FFF2-40B4-BE49-F238E27FC236}">
                <a16:creationId xmlns:a16="http://schemas.microsoft.com/office/drawing/2014/main" id="{6D0EF114-4819-4065-A18D-209D1650D131}"/>
              </a:ext>
            </a:extLst>
          </p:cNvPr>
          <p:cNvSpPr txBox="1"/>
          <p:nvPr/>
        </p:nvSpPr>
        <p:spPr>
          <a:xfrm>
            <a:off x="1547664" y="6512324"/>
            <a:ext cx="8208913"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From: </a:t>
            </a:r>
            <a:r>
              <a:rPr lang="en-NZ" sz="1200" dirty="0">
                <a:latin typeface="Arial" panose="020B0604020202020204" pitchFamily="34" charset="0"/>
                <a:cs typeface="Arial" panose="020B0604020202020204" pitchFamily="34" charset="0"/>
                <a:hlinkClick r:id="rId3"/>
              </a:rPr>
              <a:t>Systems thinking: what, why when, where and how</a:t>
            </a:r>
            <a:r>
              <a:rPr lang="en-NZ" sz="1200" dirty="0">
                <a:latin typeface="Arial" panose="020B0604020202020204" pitchFamily="34" charset="0"/>
                <a:cs typeface="Arial" panose="020B0604020202020204" pitchFamily="34" charset="0"/>
              </a:rPr>
              <a:t> ~ by Michael Goodman 1997</a:t>
            </a:r>
          </a:p>
        </p:txBody>
      </p:sp>
      <p:sp>
        <p:nvSpPr>
          <p:cNvPr id="17" name="TextBox 16">
            <a:extLst>
              <a:ext uri="{FF2B5EF4-FFF2-40B4-BE49-F238E27FC236}">
                <a16:creationId xmlns:a16="http://schemas.microsoft.com/office/drawing/2014/main" id="{6FE87155-1DB9-404A-82C1-A0C2D4BC1B10}"/>
              </a:ext>
            </a:extLst>
          </p:cNvPr>
          <p:cNvSpPr txBox="1"/>
          <p:nvPr/>
        </p:nvSpPr>
        <p:spPr>
          <a:xfrm>
            <a:off x="611560" y="5137116"/>
            <a:ext cx="8390733" cy="1446550"/>
          </a:xfrm>
          <a:prstGeom prst="rect">
            <a:avLst/>
          </a:prstGeom>
          <a:noFill/>
        </p:spPr>
        <p:txBody>
          <a:bodyPr wrap="square" rtlCol="0">
            <a:spAutoFit/>
          </a:bodyPr>
          <a:lstStyle/>
          <a:p>
            <a:r>
              <a:rPr lang="en-NZ" sz="2200" dirty="0">
                <a:solidFill>
                  <a:schemeClr val="tx1">
                    <a:lumMod val="50000"/>
                    <a:lumOff val="50000"/>
                  </a:schemeClr>
                </a:solidFill>
                <a:cs typeface="Arial" panose="020B0604020202020204" pitchFamily="34" charset="0"/>
              </a:rPr>
              <a:t>The iceberg model is a systems thinking tool designed to help an individual or group discover the patterns of behaviour, supporting structures, and mental models that underlie a particular event. </a:t>
            </a:r>
          </a:p>
        </p:txBody>
      </p:sp>
    </p:spTree>
    <p:extLst>
      <p:ext uri="{BB962C8B-B14F-4D97-AF65-F5344CB8AC3E}">
        <p14:creationId xmlns:p14="http://schemas.microsoft.com/office/powerpoint/2010/main" val="1343622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B48CD-137E-4405-A3AB-6046AD4F23AE}"/>
              </a:ext>
            </a:extLst>
          </p:cNvPr>
          <p:cNvSpPr>
            <a:spLocks noGrp="1"/>
          </p:cNvSpPr>
          <p:nvPr>
            <p:ph type="sldNum" sz="quarter" idx="12"/>
          </p:nvPr>
        </p:nvSpPr>
        <p:spPr/>
        <p:txBody>
          <a:bodyPr/>
          <a:lstStyle/>
          <a:p>
            <a:fld id="{F38DF745-7D3F-47F4-83A3-874385CFAA69}" type="slidenum">
              <a:rPr lang="en-US" smtClean="0"/>
              <a:pPr/>
              <a:t>2</a:t>
            </a:fld>
            <a:endParaRPr lang="en-US"/>
          </a:p>
        </p:txBody>
      </p:sp>
      <p:sp>
        <p:nvSpPr>
          <p:cNvPr id="3" name="TextBox 2">
            <a:extLst>
              <a:ext uri="{FF2B5EF4-FFF2-40B4-BE49-F238E27FC236}">
                <a16:creationId xmlns:a16="http://schemas.microsoft.com/office/drawing/2014/main" id="{EE32A584-1AA7-4A28-97B8-8805424C4511}"/>
              </a:ext>
            </a:extLst>
          </p:cNvPr>
          <p:cNvSpPr txBox="1"/>
          <p:nvPr/>
        </p:nvSpPr>
        <p:spPr>
          <a:xfrm>
            <a:off x="395536" y="1523482"/>
            <a:ext cx="8280920" cy="3662541"/>
          </a:xfrm>
          <a:prstGeom prst="rect">
            <a:avLst/>
          </a:prstGeom>
          <a:noFill/>
        </p:spPr>
        <p:txBody>
          <a:bodyPr wrap="square" rtlCol="0">
            <a:spAutoFit/>
          </a:bodyPr>
          <a:lstStyle/>
          <a:p>
            <a:pPr marL="342900" indent="-342900">
              <a:spcBef>
                <a:spcPts val="600"/>
              </a:spcBef>
              <a:spcAft>
                <a:spcPts val="600"/>
              </a:spcAft>
              <a:buFont typeface="+mj-lt"/>
              <a:buAutoNum type="arabicPeriod"/>
            </a:pPr>
            <a:r>
              <a:rPr lang="en-NZ" sz="2400" dirty="0">
                <a:solidFill>
                  <a:schemeClr val="tx1">
                    <a:lumMod val="50000"/>
                    <a:lumOff val="50000"/>
                  </a:schemeClr>
                </a:solidFill>
                <a:cs typeface="Arial" panose="020B0604020202020204" pitchFamily="34" charset="0"/>
              </a:rPr>
              <a:t>Introduction: Why decision-makers are moving towards a systems thinking approach to better deal with complex situations in health, environment, education, etc.</a:t>
            </a:r>
          </a:p>
          <a:p>
            <a:pPr marL="342900" indent="-342900">
              <a:spcBef>
                <a:spcPts val="600"/>
              </a:spcBef>
              <a:spcAft>
                <a:spcPts val="600"/>
              </a:spcAft>
              <a:buFont typeface="+mj-lt"/>
              <a:buAutoNum type="arabicPeriod"/>
            </a:pPr>
            <a:r>
              <a:rPr lang="en-NZ" sz="2400" dirty="0">
                <a:solidFill>
                  <a:schemeClr val="tx1">
                    <a:lumMod val="50000"/>
                    <a:lumOff val="50000"/>
                  </a:schemeClr>
                </a:solidFill>
                <a:cs typeface="Arial" panose="020B0604020202020204" pitchFamily="34" charset="0"/>
              </a:rPr>
              <a:t>Basics of systems thinking</a:t>
            </a:r>
          </a:p>
          <a:p>
            <a:pPr marL="342900" indent="-342900">
              <a:spcBef>
                <a:spcPts val="600"/>
              </a:spcBef>
              <a:spcAft>
                <a:spcPts val="600"/>
              </a:spcAft>
              <a:buFont typeface="+mj-lt"/>
              <a:buAutoNum type="arabicPeriod"/>
            </a:pPr>
            <a:r>
              <a:rPr lang="en-NZ" sz="2400" dirty="0">
                <a:solidFill>
                  <a:schemeClr val="tx1">
                    <a:lumMod val="50000"/>
                    <a:lumOff val="50000"/>
                  </a:schemeClr>
                </a:solidFill>
                <a:cs typeface="Arial" panose="020B0604020202020204" pitchFamily="34" charset="0"/>
              </a:rPr>
              <a:t>Systemic design – linking systems thinking and design</a:t>
            </a:r>
          </a:p>
          <a:p>
            <a:pPr marL="342900" indent="-342900">
              <a:spcBef>
                <a:spcPts val="600"/>
              </a:spcBef>
              <a:spcAft>
                <a:spcPts val="600"/>
              </a:spcAft>
              <a:buFont typeface="+mj-lt"/>
              <a:buAutoNum type="arabicPeriod"/>
            </a:pPr>
            <a:r>
              <a:rPr lang="en-NZ" sz="2400" dirty="0">
                <a:solidFill>
                  <a:schemeClr val="tx1">
                    <a:lumMod val="50000"/>
                    <a:lumOff val="50000"/>
                  </a:schemeClr>
                </a:solidFill>
                <a:cs typeface="Arial" panose="020B0604020202020204" pitchFamily="34" charset="0"/>
              </a:rPr>
              <a:t>Introduction to range of tools/methods that support systems thinking and systemic design in practice</a:t>
            </a:r>
          </a:p>
          <a:p>
            <a:pPr marL="342900" indent="-342900">
              <a:spcBef>
                <a:spcPts val="600"/>
              </a:spcBef>
              <a:spcAft>
                <a:spcPts val="600"/>
              </a:spcAft>
              <a:buFont typeface="+mj-lt"/>
              <a:buAutoNum type="arabicPeriod"/>
            </a:pPr>
            <a:r>
              <a:rPr lang="en-NZ" sz="2400" dirty="0">
                <a:solidFill>
                  <a:schemeClr val="tx1">
                    <a:lumMod val="50000"/>
                    <a:lumOff val="50000"/>
                  </a:schemeClr>
                </a:solidFill>
                <a:cs typeface="Arial" panose="020B0604020202020204" pitchFamily="34" charset="0"/>
              </a:rPr>
              <a:t>Nurturing &amp; supporting systems thinking in your practice</a:t>
            </a:r>
          </a:p>
        </p:txBody>
      </p:sp>
      <p:sp>
        <p:nvSpPr>
          <p:cNvPr id="4" name="TextBox 3">
            <a:extLst>
              <a:ext uri="{FF2B5EF4-FFF2-40B4-BE49-F238E27FC236}">
                <a16:creationId xmlns:a16="http://schemas.microsoft.com/office/drawing/2014/main" id="{DEBD4F18-1442-4AFC-B9B8-FD6B4CAAEB38}"/>
              </a:ext>
            </a:extLst>
          </p:cNvPr>
          <p:cNvSpPr txBox="1"/>
          <p:nvPr/>
        </p:nvSpPr>
        <p:spPr>
          <a:xfrm>
            <a:off x="835932" y="471546"/>
            <a:ext cx="7128792" cy="584775"/>
          </a:xfrm>
          <a:prstGeom prst="rect">
            <a:avLst/>
          </a:prstGeom>
          <a:noFill/>
        </p:spPr>
        <p:txBody>
          <a:bodyPr wrap="square" rtlCol="0">
            <a:spAutoFit/>
          </a:bodyPr>
          <a:lstStyle/>
          <a:p>
            <a:pPr lvl="0"/>
            <a:r>
              <a:rPr lang="en-NZ" sz="3200" dirty="0">
                <a:solidFill>
                  <a:srgbClr val="04617B"/>
                </a:solidFill>
                <a:latin typeface="Palatino Linotype" panose="02040502050505030304" pitchFamily="18" charset="0"/>
                <a:cs typeface="Arial" panose="020B0604020202020204" pitchFamily="34" charset="0"/>
              </a:rPr>
              <a:t>Content guide</a:t>
            </a:r>
          </a:p>
        </p:txBody>
      </p:sp>
      <p:sp>
        <p:nvSpPr>
          <p:cNvPr id="5" name="TextBox 4">
            <a:extLst>
              <a:ext uri="{FF2B5EF4-FFF2-40B4-BE49-F238E27FC236}">
                <a16:creationId xmlns:a16="http://schemas.microsoft.com/office/drawing/2014/main" id="{FC89ED5A-2318-46E6-99BA-3C29F05F5D1A}"/>
              </a:ext>
            </a:extLst>
          </p:cNvPr>
          <p:cNvSpPr txBox="1"/>
          <p:nvPr/>
        </p:nvSpPr>
        <p:spPr>
          <a:xfrm>
            <a:off x="144016" y="5653703"/>
            <a:ext cx="8316416" cy="767133"/>
          </a:xfrm>
          <a:prstGeom prst="rect">
            <a:avLst/>
          </a:prstGeom>
          <a:noFill/>
        </p:spPr>
        <p:txBody>
          <a:bodyPr wrap="square" rtlCol="0">
            <a:spAutoFit/>
          </a:bodyPr>
          <a:lstStyle/>
          <a:p>
            <a:pPr algn="ctr">
              <a:lnSpc>
                <a:spcPct val="107000"/>
              </a:lnSpc>
              <a:spcAft>
                <a:spcPts val="800"/>
              </a:spcAft>
            </a:pPr>
            <a:r>
              <a:rPr lang="en-NZ" sz="14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Reference as: Allen &amp; </a:t>
            </a:r>
            <a:r>
              <a:rPr lang="en-NZ" sz="1400" dirty="0" err="1">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Kilvington</a:t>
            </a:r>
            <a:r>
              <a:rPr lang="en-NZ" sz="14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(2018) An introduction to systems thinking and tools for systems thinking (Presentation). Available online </a:t>
            </a:r>
            <a:r>
              <a:rPr lang="en-NZ" sz="14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hlinkClick r:id="rId2"/>
              </a:rPr>
              <a:t>https://learningforsustainability.net/wp-content/uploads/2019/01/Intro-systems-thinking-and-systemic-design-concepts-and-tools.pdf</a:t>
            </a:r>
            <a:r>
              <a:rPr lang="en-NZ" sz="14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274613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32700" y="6381328"/>
            <a:ext cx="561975" cy="365125"/>
          </a:xfrm>
        </p:spPr>
        <p:txBody>
          <a:bodyPr/>
          <a:lstStyle/>
          <a:p>
            <a:fld id="{9956C8A2-CCC9-41A9-A134-B883989D21D5}" type="slidenum">
              <a:rPr lang="en-US" smtClean="0"/>
              <a:t>20</a:t>
            </a:fld>
            <a:endParaRPr lang="en-US"/>
          </a:p>
        </p:txBody>
      </p:sp>
      <p:sp>
        <p:nvSpPr>
          <p:cNvPr id="5" name="Isosceles Triangle 4">
            <a:extLst>
              <a:ext uri="{FF2B5EF4-FFF2-40B4-BE49-F238E27FC236}">
                <a16:creationId xmlns:a16="http://schemas.microsoft.com/office/drawing/2014/main" id="{9A270F1D-05BA-4D86-BA38-534BDCF8315C}"/>
              </a:ext>
            </a:extLst>
          </p:cNvPr>
          <p:cNvSpPr/>
          <p:nvPr/>
        </p:nvSpPr>
        <p:spPr>
          <a:xfrm>
            <a:off x="1043614" y="1420593"/>
            <a:ext cx="4796494" cy="4384671"/>
          </a:xfrm>
          <a:prstGeom prst="triangle">
            <a:avLst/>
          </a:prstGeom>
          <a:solidFill>
            <a:srgbClr val="068DB2"/>
          </a:solidFill>
          <a:ln>
            <a:solidFill>
              <a:srgbClr val="068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4FCF4FE1-B86D-4EF7-9913-A7DFA7872667}"/>
              </a:ext>
            </a:extLst>
          </p:cNvPr>
          <p:cNvSpPr txBox="1"/>
          <p:nvPr/>
        </p:nvSpPr>
        <p:spPr>
          <a:xfrm>
            <a:off x="2949345" y="2187740"/>
            <a:ext cx="1008112" cy="369332"/>
          </a:xfrm>
          <a:prstGeom prst="rect">
            <a:avLst/>
          </a:prstGeom>
          <a:noFill/>
        </p:spPr>
        <p:txBody>
          <a:bodyPr wrap="square" rtlCol="0">
            <a:spAutoFit/>
          </a:bodyPr>
          <a:lstStyle/>
          <a:p>
            <a:r>
              <a:rPr lang="en-NZ" dirty="0">
                <a:solidFill>
                  <a:schemeClr val="bg1"/>
                </a:solidFill>
                <a:cs typeface="Arial" panose="020B0604020202020204" pitchFamily="34" charset="0"/>
              </a:rPr>
              <a:t>Events</a:t>
            </a:r>
          </a:p>
        </p:txBody>
      </p:sp>
      <p:sp>
        <p:nvSpPr>
          <p:cNvPr id="9" name="TextBox 8">
            <a:extLst>
              <a:ext uri="{FF2B5EF4-FFF2-40B4-BE49-F238E27FC236}">
                <a16:creationId xmlns:a16="http://schemas.microsoft.com/office/drawing/2014/main" id="{87BD3D28-7192-49C6-9A9F-F68881793CFD}"/>
              </a:ext>
            </a:extLst>
          </p:cNvPr>
          <p:cNvSpPr txBox="1"/>
          <p:nvPr/>
        </p:nvSpPr>
        <p:spPr>
          <a:xfrm>
            <a:off x="2453112" y="3063116"/>
            <a:ext cx="2592288" cy="369332"/>
          </a:xfrm>
          <a:prstGeom prst="rect">
            <a:avLst/>
          </a:prstGeom>
          <a:noFill/>
        </p:spPr>
        <p:txBody>
          <a:bodyPr wrap="square" rtlCol="0">
            <a:spAutoFit/>
          </a:bodyPr>
          <a:lstStyle/>
          <a:p>
            <a:r>
              <a:rPr lang="en-NZ" dirty="0">
                <a:solidFill>
                  <a:schemeClr val="bg1"/>
                </a:solidFill>
                <a:cs typeface="Arial" panose="020B0604020202020204" pitchFamily="34" charset="0"/>
              </a:rPr>
              <a:t>Patterns &amp; trends</a:t>
            </a:r>
          </a:p>
        </p:txBody>
      </p:sp>
      <p:sp>
        <p:nvSpPr>
          <p:cNvPr id="10" name="TextBox 9">
            <a:extLst>
              <a:ext uri="{FF2B5EF4-FFF2-40B4-BE49-F238E27FC236}">
                <a16:creationId xmlns:a16="http://schemas.microsoft.com/office/drawing/2014/main" id="{57089C66-D962-4A35-B078-581524A1AA95}"/>
              </a:ext>
            </a:extLst>
          </p:cNvPr>
          <p:cNvSpPr txBox="1"/>
          <p:nvPr/>
        </p:nvSpPr>
        <p:spPr>
          <a:xfrm>
            <a:off x="1949100" y="3929253"/>
            <a:ext cx="3008603" cy="369332"/>
          </a:xfrm>
          <a:prstGeom prst="rect">
            <a:avLst/>
          </a:prstGeom>
          <a:noFill/>
        </p:spPr>
        <p:txBody>
          <a:bodyPr wrap="square" rtlCol="0">
            <a:spAutoFit/>
          </a:bodyPr>
          <a:lstStyle/>
          <a:p>
            <a:r>
              <a:rPr lang="en-NZ" dirty="0">
                <a:solidFill>
                  <a:schemeClr val="bg1"/>
                </a:solidFill>
                <a:cs typeface="Arial" panose="020B0604020202020204" pitchFamily="34" charset="0"/>
              </a:rPr>
              <a:t>System structures &amp; drivers</a:t>
            </a:r>
          </a:p>
        </p:txBody>
      </p:sp>
      <p:sp>
        <p:nvSpPr>
          <p:cNvPr id="11" name="TextBox 10">
            <a:extLst>
              <a:ext uri="{FF2B5EF4-FFF2-40B4-BE49-F238E27FC236}">
                <a16:creationId xmlns:a16="http://schemas.microsoft.com/office/drawing/2014/main" id="{A0765550-D288-45DC-8CF5-8CFF98716782}"/>
              </a:ext>
            </a:extLst>
          </p:cNvPr>
          <p:cNvSpPr txBox="1"/>
          <p:nvPr/>
        </p:nvSpPr>
        <p:spPr>
          <a:xfrm>
            <a:off x="1769036" y="4868670"/>
            <a:ext cx="3188667" cy="646331"/>
          </a:xfrm>
          <a:prstGeom prst="rect">
            <a:avLst/>
          </a:prstGeom>
          <a:noFill/>
        </p:spPr>
        <p:txBody>
          <a:bodyPr wrap="square" rtlCol="0">
            <a:spAutoFit/>
          </a:bodyPr>
          <a:lstStyle/>
          <a:p>
            <a:r>
              <a:rPr lang="en-NZ" dirty="0">
                <a:solidFill>
                  <a:schemeClr val="bg1"/>
                </a:solidFill>
                <a:cs typeface="Arial" panose="020B0604020202020204" pitchFamily="34" charset="0"/>
              </a:rPr>
              <a:t>Predominant social paradigm</a:t>
            </a:r>
          </a:p>
          <a:p>
            <a:r>
              <a:rPr lang="en-NZ" dirty="0">
                <a:solidFill>
                  <a:schemeClr val="bg1"/>
                </a:solidFill>
                <a:cs typeface="Arial" panose="020B0604020202020204" pitchFamily="34" charset="0"/>
              </a:rPr>
              <a:t>(Mental models, worldviews)</a:t>
            </a:r>
          </a:p>
        </p:txBody>
      </p:sp>
      <p:sp>
        <p:nvSpPr>
          <p:cNvPr id="18" name="TextBox 17">
            <a:extLst>
              <a:ext uri="{FF2B5EF4-FFF2-40B4-BE49-F238E27FC236}">
                <a16:creationId xmlns:a16="http://schemas.microsoft.com/office/drawing/2014/main" id="{D0250950-10C1-4953-BC00-EDDCBB3C2D73}"/>
              </a:ext>
            </a:extLst>
          </p:cNvPr>
          <p:cNvSpPr txBox="1"/>
          <p:nvPr/>
        </p:nvSpPr>
        <p:spPr>
          <a:xfrm>
            <a:off x="5602798" y="1909077"/>
            <a:ext cx="3544331" cy="646331"/>
          </a:xfrm>
          <a:prstGeom prst="rect">
            <a:avLst/>
          </a:prstGeom>
          <a:noFill/>
        </p:spPr>
        <p:txBody>
          <a:bodyPr wrap="square" rtlCol="0">
            <a:spAutoFit/>
          </a:bodyPr>
          <a:lstStyle/>
          <a:p>
            <a:r>
              <a:rPr lang="en-NZ" dirty="0">
                <a:solidFill>
                  <a:schemeClr val="tx1">
                    <a:lumMod val="50000"/>
                    <a:lumOff val="50000"/>
                  </a:schemeClr>
                </a:solidFill>
                <a:cs typeface="Arial" panose="020B0604020202020204" pitchFamily="34" charset="0"/>
              </a:rPr>
              <a:t>What is the fastest way to react to this event NOW?</a:t>
            </a:r>
          </a:p>
        </p:txBody>
      </p:sp>
      <p:sp>
        <p:nvSpPr>
          <p:cNvPr id="19" name="TextBox 18">
            <a:extLst>
              <a:ext uri="{FF2B5EF4-FFF2-40B4-BE49-F238E27FC236}">
                <a16:creationId xmlns:a16="http://schemas.microsoft.com/office/drawing/2014/main" id="{A2B91CFC-1ECF-480C-AA78-BB6861DFEA34}"/>
              </a:ext>
            </a:extLst>
          </p:cNvPr>
          <p:cNvSpPr txBox="1"/>
          <p:nvPr/>
        </p:nvSpPr>
        <p:spPr>
          <a:xfrm>
            <a:off x="5602798" y="2781418"/>
            <a:ext cx="3544331" cy="646331"/>
          </a:xfrm>
          <a:prstGeom prst="rect">
            <a:avLst/>
          </a:prstGeom>
          <a:noFill/>
        </p:spPr>
        <p:txBody>
          <a:bodyPr wrap="square" rtlCol="0">
            <a:spAutoFit/>
          </a:bodyPr>
          <a:lstStyle/>
          <a:p>
            <a:r>
              <a:rPr lang="en-NZ" dirty="0">
                <a:solidFill>
                  <a:schemeClr val="tx1">
                    <a:lumMod val="50000"/>
                    <a:lumOff val="50000"/>
                  </a:schemeClr>
                </a:solidFill>
                <a:cs typeface="Arial" panose="020B0604020202020204" pitchFamily="34" charset="0"/>
              </a:rPr>
              <a:t>What trends and/or patterns are </a:t>
            </a:r>
            <a:r>
              <a:rPr lang="en-NZ" dirty="0" err="1">
                <a:solidFill>
                  <a:schemeClr val="tx1">
                    <a:lumMod val="50000"/>
                    <a:lumOff val="50000"/>
                  </a:schemeClr>
                </a:solidFill>
                <a:cs typeface="Arial" panose="020B0604020202020204" pitchFamily="34" charset="0"/>
              </a:rPr>
              <a:t>occuring</a:t>
            </a:r>
            <a:r>
              <a:rPr lang="en-NZ" dirty="0">
                <a:solidFill>
                  <a:schemeClr val="tx1">
                    <a:lumMod val="50000"/>
                    <a:lumOff val="50000"/>
                  </a:schemeClr>
                </a:solidFill>
                <a:cs typeface="Arial" panose="020B0604020202020204" pitchFamily="34" charset="0"/>
              </a:rPr>
              <a:t>?</a:t>
            </a:r>
          </a:p>
        </p:txBody>
      </p:sp>
      <p:sp>
        <p:nvSpPr>
          <p:cNvPr id="20" name="TextBox 19">
            <a:extLst>
              <a:ext uri="{FF2B5EF4-FFF2-40B4-BE49-F238E27FC236}">
                <a16:creationId xmlns:a16="http://schemas.microsoft.com/office/drawing/2014/main" id="{E64697AE-77FB-4446-8567-88CCFCD62399}"/>
              </a:ext>
            </a:extLst>
          </p:cNvPr>
          <p:cNvSpPr txBox="1"/>
          <p:nvPr/>
        </p:nvSpPr>
        <p:spPr>
          <a:xfrm>
            <a:off x="5602799" y="3738275"/>
            <a:ext cx="3544331" cy="646331"/>
          </a:xfrm>
          <a:prstGeom prst="rect">
            <a:avLst/>
          </a:prstGeom>
          <a:noFill/>
        </p:spPr>
        <p:txBody>
          <a:bodyPr wrap="square" rtlCol="0">
            <a:spAutoFit/>
          </a:bodyPr>
          <a:lstStyle/>
          <a:p>
            <a:r>
              <a:rPr lang="en-NZ" dirty="0">
                <a:solidFill>
                  <a:schemeClr val="tx1">
                    <a:lumMod val="50000"/>
                    <a:lumOff val="50000"/>
                  </a:schemeClr>
                </a:solidFill>
                <a:cs typeface="Arial" panose="020B0604020202020204" pitchFamily="34" charset="0"/>
              </a:rPr>
              <a:t>What mental/organizational structures create the patterns?</a:t>
            </a:r>
          </a:p>
        </p:txBody>
      </p:sp>
      <p:sp>
        <p:nvSpPr>
          <p:cNvPr id="21" name="TextBox 20">
            <a:extLst>
              <a:ext uri="{FF2B5EF4-FFF2-40B4-BE49-F238E27FC236}">
                <a16:creationId xmlns:a16="http://schemas.microsoft.com/office/drawing/2014/main" id="{88DBFCF1-4296-4FB2-8BF4-EA1D04C5DC72}"/>
              </a:ext>
            </a:extLst>
          </p:cNvPr>
          <p:cNvSpPr txBox="1"/>
          <p:nvPr/>
        </p:nvSpPr>
        <p:spPr>
          <a:xfrm>
            <a:off x="5711084" y="4718863"/>
            <a:ext cx="3544331" cy="923330"/>
          </a:xfrm>
          <a:prstGeom prst="rect">
            <a:avLst/>
          </a:prstGeom>
          <a:noFill/>
        </p:spPr>
        <p:txBody>
          <a:bodyPr wrap="square" rtlCol="0">
            <a:spAutoFit/>
          </a:bodyPr>
          <a:lstStyle/>
          <a:p>
            <a:r>
              <a:rPr lang="en-NZ" dirty="0">
                <a:solidFill>
                  <a:schemeClr val="tx1">
                    <a:lumMod val="50000"/>
                    <a:lumOff val="50000"/>
                  </a:schemeClr>
                </a:solidFill>
                <a:cs typeface="Arial" panose="020B0604020202020204" pitchFamily="34" charset="0"/>
              </a:rPr>
              <a:t>What are the stated/unstated visions that generate this structure?</a:t>
            </a:r>
          </a:p>
        </p:txBody>
      </p:sp>
      <p:sp>
        <p:nvSpPr>
          <p:cNvPr id="22" name="TextBox 21">
            <a:extLst>
              <a:ext uri="{FF2B5EF4-FFF2-40B4-BE49-F238E27FC236}">
                <a16:creationId xmlns:a16="http://schemas.microsoft.com/office/drawing/2014/main" id="{17E2979C-D43E-49F5-81CE-7E4339DC3D28}"/>
              </a:ext>
            </a:extLst>
          </p:cNvPr>
          <p:cNvSpPr txBox="1"/>
          <p:nvPr/>
        </p:nvSpPr>
        <p:spPr>
          <a:xfrm>
            <a:off x="39276" y="1972296"/>
            <a:ext cx="1525845" cy="400110"/>
          </a:xfrm>
          <a:prstGeom prst="rect">
            <a:avLst/>
          </a:prstGeom>
          <a:noFill/>
        </p:spPr>
        <p:txBody>
          <a:bodyPr wrap="square" rtlCol="0">
            <a:spAutoFit/>
          </a:bodyPr>
          <a:lstStyle/>
          <a:p>
            <a:r>
              <a:rPr lang="en-NZ" sz="2000" dirty="0">
                <a:solidFill>
                  <a:schemeClr val="tx1">
                    <a:lumMod val="50000"/>
                    <a:lumOff val="50000"/>
                  </a:schemeClr>
                </a:solidFill>
                <a:cs typeface="Arial" panose="020B0604020202020204" pitchFamily="34" charset="0"/>
              </a:rPr>
              <a:t>PRESENT</a:t>
            </a:r>
          </a:p>
        </p:txBody>
      </p:sp>
      <p:sp>
        <p:nvSpPr>
          <p:cNvPr id="23" name="TextBox 22">
            <a:extLst>
              <a:ext uri="{FF2B5EF4-FFF2-40B4-BE49-F238E27FC236}">
                <a16:creationId xmlns:a16="http://schemas.microsoft.com/office/drawing/2014/main" id="{B74918EC-9F00-4F70-A1D1-807DEA90B393}"/>
              </a:ext>
            </a:extLst>
          </p:cNvPr>
          <p:cNvSpPr txBox="1"/>
          <p:nvPr/>
        </p:nvSpPr>
        <p:spPr>
          <a:xfrm>
            <a:off x="39277" y="5228203"/>
            <a:ext cx="1525845" cy="400110"/>
          </a:xfrm>
          <a:prstGeom prst="rect">
            <a:avLst/>
          </a:prstGeom>
          <a:noFill/>
        </p:spPr>
        <p:txBody>
          <a:bodyPr wrap="square" rtlCol="0">
            <a:spAutoFit/>
          </a:bodyPr>
          <a:lstStyle/>
          <a:p>
            <a:r>
              <a:rPr lang="en-NZ" sz="2000" dirty="0">
                <a:solidFill>
                  <a:schemeClr val="tx1">
                    <a:lumMod val="50000"/>
                    <a:lumOff val="50000"/>
                  </a:schemeClr>
                </a:solidFill>
                <a:cs typeface="Arial" panose="020B0604020202020204" pitchFamily="34" charset="0"/>
              </a:rPr>
              <a:t>FUTURE</a:t>
            </a:r>
          </a:p>
        </p:txBody>
      </p:sp>
      <p:cxnSp>
        <p:nvCxnSpPr>
          <p:cNvPr id="6" name="Straight Arrow Connector 5">
            <a:extLst>
              <a:ext uri="{FF2B5EF4-FFF2-40B4-BE49-F238E27FC236}">
                <a16:creationId xmlns:a16="http://schemas.microsoft.com/office/drawing/2014/main" id="{06241272-9CB9-441F-A153-C13E87679203}"/>
              </a:ext>
            </a:extLst>
          </p:cNvPr>
          <p:cNvCxnSpPr>
            <a:cxnSpLocks/>
          </p:cNvCxnSpPr>
          <p:nvPr/>
        </p:nvCxnSpPr>
        <p:spPr>
          <a:xfrm>
            <a:off x="755576" y="2420888"/>
            <a:ext cx="0" cy="2818344"/>
          </a:xfrm>
          <a:prstGeom prst="straightConnector1">
            <a:avLst/>
          </a:prstGeom>
          <a:ln w="76200">
            <a:solidFill>
              <a:srgbClr val="068DB2"/>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9D5ECCE3-DCB0-495D-ABF0-421AB2447746}"/>
              </a:ext>
            </a:extLst>
          </p:cNvPr>
          <p:cNvSpPr>
            <a:spLocks noGrp="1"/>
          </p:cNvSpPr>
          <p:nvPr>
            <p:ph type="title"/>
          </p:nvPr>
        </p:nvSpPr>
        <p:spPr>
          <a:xfrm>
            <a:off x="155503" y="123156"/>
            <a:ext cx="8880993" cy="785563"/>
          </a:xfrm>
          <a:prstGeom prst="rect">
            <a:avLst/>
          </a:prstGeom>
        </p:spPr>
        <p:txBody>
          <a:bodyPr/>
          <a:lstStyle/>
          <a:p>
            <a:r>
              <a:rPr lang="en-US" sz="3600" dirty="0"/>
              <a:t>Some questions to help unpack the system</a:t>
            </a:r>
          </a:p>
        </p:txBody>
      </p:sp>
      <p:sp>
        <p:nvSpPr>
          <p:cNvPr id="36" name="Freeform: Shape 35">
            <a:extLst>
              <a:ext uri="{FF2B5EF4-FFF2-40B4-BE49-F238E27FC236}">
                <a16:creationId xmlns:a16="http://schemas.microsoft.com/office/drawing/2014/main" id="{71E007AC-A42E-4F25-A139-472E73E52264}"/>
              </a:ext>
            </a:extLst>
          </p:cNvPr>
          <p:cNvSpPr/>
          <p:nvPr/>
        </p:nvSpPr>
        <p:spPr>
          <a:xfrm>
            <a:off x="189148" y="2638303"/>
            <a:ext cx="4241069" cy="45719"/>
          </a:xfrm>
          <a:custGeom>
            <a:avLst/>
            <a:gdLst>
              <a:gd name="connsiteX0" fmla="*/ 0 w 7338447"/>
              <a:gd name="connsiteY0" fmla="*/ 54244 h 263471"/>
              <a:gd name="connsiteX1" fmla="*/ 46495 w 7338447"/>
              <a:gd name="connsiteY1" fmla="*/ 46495 h 263471"/>
              <a:gd name="connsiteX2" fmla="*/ 162732 w 7338447"/>
              <a:gd name="connsiteY2" fmla="*/ 69743 h 263471"/>
              <a:gd name="connsiteX3" fmla="*/ 209227 w 7338447"/>
              <a:gd name="connsiteY3" fmla="*/ 85241 h 263471"/>
              <a:gd name="connsiteX4" fmla="*/ 278969 w 7338447"/>
              <a:gd name="connsiteY4" fmla="*/ 92990 h 263471"/>
              <a:gd name="connsiteX5" fmla="*/ 356461 w 7338447"/>
              <a:gd name="connsiteY5" fmla="*/ 85241 h 263471"/>
              <a:gd name="connsiteX6" fmla="*/ 426203 w 7338447"/>
              <a:gd name="connsiteY6" fmla="*/ 69743 h 263471"/>
              <a:gd name="connsiteX7" fmla="*/ 511444 w 7338447"/>
              <a:gd name="connsiteY7" fmla="*/ 54244 h 263471"/>
              <a:gd name="connsiteX8" fmla="*/ 542441 w 7338447"/>
              <a:gd name="connsiteY8" fmla="*/ 38746 h 263471"/>
              <a:gd name="connsiteX9" fmla="*/ 588936 w 7338447"/>
              <a:gd name="connsiteY9" fmla="*/ 23248 h 263471"/>
              <a:gd name="connsiteX10" fmla="*/ 643180 w 7338447"/>
              <a:gd name="connsiteY10" fmla="*/ 0 h 263471"/>
              <a:gd name="connsiteX11" fmla="*/ 743919 w 7338447"/>
              <a:gd name="connsiteY11" fmla="*/ 7749 h 263471"/>
              <a:gd name="connsiteX12" fmla="*/ 782664 w 7338447"/>
              <a:gd name="connsiteY12" fmla="*/ 15498 h 263471"/>
              <a:gd name="connsiteX13" fmla="*/ 829159 w 7338447"/>
              <a:gd name="connsiteY13" fmla="*/ 23248 h 263471"/>
              <a:gd name="connsiteX14" fmla="*/ 984142 w 7338447"/>
              <a:gd name="connsiteY14" fmla="*/ 38746 h 263471"/>
              <a:gd name="connsiteX15" fmla="*/ 1015139 w 7338447"/>
              <a:gd name="connsiteY15" fmla="*/ 46495 h 263471"/>
              <a:gd name="connsiteX16" fmla="*/ 1092630 w 7338447"/>
              <a:gd name="connsiteY16" fmla="*/ 77492 h 263471"/>
              <a:gd name="connsiteX17" fmla="*/ 1162373 w 7338447"/>
              <a:gd name="connsiteY17" fmla="*/ 85241 h 263471"/>
              <a:gd name="connsiteX18" fmla="*/ 1263112 w 7338447"/>
              <a:gd name="connsiteY18" fmla="*/ 100739 h 263471"/>
              <a:gd name="connsiteX19" fmla="*/ 1635071 w 7338447"/>
              <a:gd name="connsiteY19" fmla="*/ 92990 h 263471"/>
              <a:gd name="connsiteX20" fmla="*/ 1681566 w 7338447"/>
              <a:gd name="connsiteY20" fmla="*/ 77492 h 263471"/>
              <a:gd name="connsiteX21" fmla="*/ 1712563 w 7338447"/>
              <a:gd name="connsiteY21" fmla="*/ 69743 h 263471"/>
              <a:gd name="connsiteX22" fmla="*/ 1759058 w 7338447"/>
              <a:gd name="connsiteY22" fmla="*/ 54244 h 263471"/>
              <a:gd name="connsiteX23" fmla="*/ 1782305 w 7338447"/>
              <a:gd name="connsiteY23" fmla="*/ 46495 h 263471"/>
              <a:gd name="connsiteX24" fmla="*/ 1836549 w 7338447"/>
              <a:gd name="connsiteY24" fmla="*/ 30997 h 263471"/>
              <a:gd name="connsiteX25" fmla="*/ 1859797 w 7338447"/>
              <a:gd name="connsiteY25" fmla="*/ 15498 h 263471"/>
              <a:gd name="connsiteX26" fmla="*/ 1937288 w 7338447"/>
              <a:gd name="connsiteY26" fmla="*/ 46495 h 263471"/>
              <a:gd name="connsiteX27" fmla="*/ 1960536 w 7338447"/>
              <a:gd name="connsiteY27" fmla="*/ 54244 h 263471"/>
              <a:gd name="connsiteX28" fmla="*/ 1999281 w 7338447"/>
              <a:gd name="connsiteY28" fmla="*/ 85241 h 263471"/>
              <a:gd name="connsiteX29" fmla="*/ 2014780 w 7338447"/>
              <a:gd name="connsiteY29" fmla="*/ 100739 h 263471"/>
              <a:gd name="connsiteX30" fmla="*/ 2038027 w 7338447"/>
              <a:gd name="connsiteY30" fmla="*/ 108488 h 263471"/>
              <a:gd name="connsiteX31" fmla="*/ 2069024 w 7338447"/>
              <a:gd name="connsiteY31" fmla="*/ 123987 h 263471"/>
              <a:gd name="connsiteX32" fmla="*/ 2123268 w 7338447"/>
              <a:gd name="connsiteY32" fmla="*/ 131736 h 263471"/>
              <a:gd name="connsiteX33" fmla="*/ 2247254 w 7338447"/>
              <a:gd name="connsiteY33" fmla="*/ 147234 h 263471"/>
              <a:gd name="connsiteX34" fmla="*/ 2316997 w 7338447"/>
              <a:gd name="connsiteY34" fmla="*/ 170481 h 263471"/>
              <a:gd name="connsiteX35" fmla="*/ 2394488 w 7338447"/>
              <a:gd name="connsiteY35" fmla="*/ 185980 h 263471"/>
              <a:gd name="connsiteX36" fmla="*/ 2487478 w 7338447"/>
              <a:gd name="connsiteY36" fmla="*/ 178231 h 263471"/>
              <a:gd name="connsiteX37" fmla="*/ 2541722 w 7338447"/>
              <a:gd name="connsiteY37" fmla="*/ 162732 h 263471"/>
              <a:gd name="connsiteX38" fmla="*/ 2611464 w 7338447"/>
              <a:gd name="connsiteY38" fmla="*/ 147234 h 263471"/>
              <a:gd name="connsiteX39" fmla="*/ 2657959 w 7338447"/>
              <a:gd name="connsiteY39" fmla="*/ 131736 h 263471"/>
              <a:gd name="connsiteX40" fmla="*/ 2727702 w 7338447"/>
              <a:gd name="connsiteY40" fmla="*/ 123987 h 263471"/>
              <a:gd name="connsiteX41" fmla="*/ 2983424 w 7338447"/>
              <a:gd name="connsiteY41" fmla="*/ 123987 h 263471"/>
              <a:gd name="connsiteX42" fmla="*/ 3014420 w 7338447"/>
              <a:gd name="connsiteY42" fmla="*/ 108488 h 263471"/>
              <a:gd name="connsiteX43" fmla="*/ 3060915 w 7338447"/>
              <a:gd name="connsiteY43" fmla="*/ 92990 h 263471"/>
              <a:gd name="connsiteX44" fmla="*/ 3084163 w 7338447"/>
              <a:gd name="connsiteY44" fmla="*/ 85241 h 263471"/>
              <a:gd name="connsiteX45" fmla="*/ 3107410 w 7338447"/>
              <a:gd name="connsiteY45" fmla="*/ 77492 h 263471"/>
              <a:gd name="connsiteX46" fmla="*/ 3138407 w 7338447"/>
              <a:gd name="connsiteY46" fmla="*/ 69743 h 263471"/>
              <a:gd name="connsiteX47" fmla="*/ 3192651 w 7338447"/>
              <a:gd name="connsiteY47" fmla="*/ 54244 h 263471"/>
              <a:gd name="connsiteX48" fmla="*/ 3394129 w 7338447"/>
              <a:gd name="connsiteY48" fmla="*/ 61993 h 263471"/>
              <a:gd name="connsiteX49" fmla="*/ 3417376 w 7338447"/>
              <a:gd name="connsiteY49" fmla="*/ 77492 h 263471"/>
              <a:gd name="connsiteX50" fmla="*/ 3440624 w 7338447"/>
              <a:gd name="connsiteY50" fmla="*/ 85241 h 263471"/>
              <a:gd name="connsiteX51" fmla="*/ 3471620 w 7338447"/>
              <a:gd name="connsiteY51" fmla="*/ 108488 h 263471"/>
              <a:gd name="connsiteX52" fmla="*/ 3494868 w 7338447"/>
              <a:gd name="connsiteY52" fmla="*/ 116237 h 263471"/>
              <a:gd name="connsiteX53" fmla="*/ 3525864 w 7338447"/>
              <a:gd name="connsiteY53" fmla="*/ 131736 h 263471"/>
              <a:gd name="connsiteX54" fmla="*/ 3580108 w 7338447"/>
              <a:gd name="connsiteY54" fmla="*/ 147234 h 263471"/>
              <a:gd name="connsiteX55" fmla="*/ 3618854 w 7338447"/>
              <a:gd name="connsiteY55" fmla="*/ 154983 h 263471"/>
              <a:gd name="connsiteX56" fmla="*/ 3642102 w 7338447"/>
              <a:gd name="connsiteY56" fmla="*/ 162732 h 263471"/>
              <a:gd name="connsiteX57" fmla="*/ 3680847 w 7338447"/>
              <a:gd name="connsiteY57" fmla="*/ 170481 h 263471"/>
              <a:gd name="connsiteX58" fmla="*/ 4021810 w 7338447"/>
              <a:gd name="connsiteY58" fmla="*/ 162732 h 263471"/>
              <a:gd name="connsiteX59" fmla="*/ 4114800 w 7338447"/>
              <a:gd name="connsiteY59" fmla="*/ 131736 h 263471"/>
              <a:gd name="connsiteX60" fmla="*/ 4138047 w 7338447"/>
              <a:gd name="connsiteY60" fmla="*/ 123987 h 263471"/>
              <a:gd name="connsiteX61" fmla="*/ 4215539 w 7338447"/>
              <a:gd name="connsiteY61" fmla="*/ 116237 h 263471"/>
              <a:gd name="connsiteX62" fmla="*/ 4238786 w 7338447"/>
              <a:gd name="connsiteY62" fmla="*/ 108488 h 263471"/>
              <a:gd name="connsiteX63" fmla="*/ 4355024 w 7338447"/>
              <a:gd name="connsiteY63" fmla="*/ 92990 h 263471"/>
              <a:gd name="connsiteX64" fmla="*/ 4525505 w 7338447"/>
              <a:gd name="connsiteY64" fmla="*/ 108488 h 263471"/>
              <a:gd name="connsiteX65" fmla="*/ 4564251 w 7338447"/>
              <a:gd name="connsiteY65" fmla="*/ 116237 h 263471"/>
              <a:gd name="connsiteX66" fmla="*/ 4618495 w 7338447"/>
              <a:gd name="connsiteY66" fmla="*/ 131736 h 263471"/>
              <a:gd name="connsiteX67" fmla="*/ 4664990 w 7338447"/>
              <a:gd name="connsiteY67" fmla="*/ 139485 h 263471"/>
              <a:gd name="connsiteX68" fmla="*/ 4719234 w 7338447"/>
              <a:gd name="connsiteY68" fmla="*/ 162732 h 263471"/>
              <a:gd name="connsiteX69" fmla="*/ 4742481 w 7338447"/>
              <a:gd name="connsiteY69" fmla="*/ 170481 h 263471"/>
              <a:gd name="connsiteX70" fmla="*/ 4796725 w 7338447"/>
              <a:gd name="connsiteY70" fmla="*/ 185980 h 263471"/>
              <a:gd name="connsiteX71" fmla="*/ 4819973 w 7338447"/>
              <a:gd name="connsiteY71" fmla="*/ 193729 h 263471"/>
              <a:gd name="connsiteX72" fmla="*/ 4874217 w 7338447"/>
              <a:gd name="connsiteY72" fmla="*/ 209227 h 263471"/>
              <a:gd name="connsiteX73" fmla="*/ 4920712 w 7338447"/>
              <a:gd name="connsiteY73" fmla="*/ 224726 h 263471"/>
              <a:gd name="connsiteX74" fmla="*/ 4967207 w 7338447"/>
              <a:gd name="connsiteY74" fmla="*/ 232475 h 263471"/>
              <a:gd name="connsiteX75" fmla="*/ 5005953 w 7338447"/>
              <a:gd name="connsiteY75" fmla="*/ 240224 h 263471"/>
              <a:gd name="connsiteX76" fmla="*/ 5160936 w 7338447"/>
              <a:gd name="connsiteY76" fmla="*/ 263471 h 263471"/>
              <a:gd name="connsiteX77" fmla="*/ 5323668 w 7338447"/>
              <a:gd name="connsiteY77" fmla="*/ 247973 h 263471"/>
              <a:gd name="connsiteX78" fmla="*/ 5346915 w 7338447"/>
              <a:gd name="connsiteY78" fmla="*/ 240224 h 263471"/>
              <a:gd name="connsiteX79" fmla="*/ 5447654 w 7338447"/>
              <a:gd name="connsiteY79" fmla="*/ 224726 h 263471"/>
              <a:gd name="connsiteX80" fmla="*/ 5494149 w 7338447"/>
              <a:gd name="connsiteY80" fmla="*/ 209227 h 263471"/>
              <a:gd name="connsiteX81" fmla="*/ 5525146 w 7338447"/>
              <a:gd name="connsiteY81" fmla="*/ 201478 h 263471"/>
              <a:gd name="connsiteX82" fmla="*/ 5548393 w 7338447"/>
              <a:gd name="connsiteY82" fmla="*/ 193729 h 263471"/>
              <a:gd name="connsiteX83" fmla="*/ 5610386 w 7338447"/>
              <a:gd name="connsiteY83" fmla="*/ 178231 h 263471"/>
              <a:gd name="connsiteX84" fmla="*/ 5641383 w 7338447"/>
              <a:gd name="connsiteY84" fmla="*/ 170481 h 263471"/>
              <a:gd name="connsiteX85" fmla="*/ 5842861 w 7338447"/>
              <a:gd name="connsiteY85" fmla="*/ 147234 h 263471"/>
              <a:gd name="connsiteX86" fmla="*/ 5912603 w 7338447"/>
              <a:gd name="connsiteY86" fmla="*/ 131736 h 263471"/>
              <a:gd name="connsiteX87" fmla="*/ 6059837 w 7338447"/>
              <a:gd name="connsiteY87" fmla="*/ 116237 h 263471"/>
              <a:gd name="connsiteX88" fmla="*/ 6152827 w 7338447"/>
              <a:gd name="connsiteY88" fmla="*/ 100739 h 263471"/>
              <a:gd name="connsiteX89" fmla="*/ 6276814 w 7338447"/>
              <a:gd name="connsiteY89" fmla="*/ 116237 h 263471"/>
              <a:gd name="connsiteX90" fmla="*/ 6300061 w 7338447"/>
              <a:gd name="connsiteY90" fmla="*/ 123987 h 263471"/>
              <a:gd name="connsiteX91" fmla="*/ 6354305 w 7338447"/>
              <a:gd name="connsiteY91" fmla="*/ 139485 h 263471"/>
              <a:gd name="connsiteX92" fmla="*/ 6377553 w 7338447"/>
              <a:gd name="connsiteY92" fmla="*/ 154983 h 263471"/>
              <a:gd name="connsiteX93" fmla="*/ 6447295 w 7338447"/>
              <a:gd name="connsiteY93" fmla="*/ 162732 h 263471"/>
              <a:gd name="connsiteX94" fmla="*/ 6610027 w 7338447"/>
              <a:gd name="connsiteY94" fmla="*/ 170481 h 263471"/>
              <a:gd name="connsiteX95" fmla="*/ 6641024 w 7338447"/>
              <a:gd name="connsiteY95" fmla="*/ 178231 h 263471"/>
              <a:gd name="connsiteX96" fmla="*/ 6664271 w 7338447"/>
              <a:gd name="connsiteY96" fmla="*/ 185980 h 263471"/>
              <a:gd name="connsiteX97" fmla="*/ 6757261 w 7338447"/>
              <a:gd name="connsiteY97" fmla="*/ 178231 h 263471"/>
              <a:gd name="connsiteX98" fmla="*/ 6803756 w 7338447"/>
              <a:gd name="connsiteY98" fmla="*/ 162732 h 263471"/>
              <a:gd name="connsiteX99" fmla="*/ 6834753 w 7338447"/>
              <a:gd name="connsiteY99" fmla="*/ 154983 h 263471"/>
              <a:gd name="connsiteX100" fmla="*/ 6881247 w 7338447"/>
              <a:gd name="connsiteY100" fmla="*/ 139485 h 263471"/>
              <a:gd name="connsiteX101" fmla="*/ 6974237 w 7338447"/>
              <a:gd name="connsiteY101" fmla="*/ 123987 h 263471"/>
              <a:gd name="connsiteX102" fmla="*/ 7005234 w 7338447"/>
              <a:gd name="connsiteY102" fmla="*/ 116237 h 263471"/>
              <a:gd name="connsiteX103" fmla="*/ 7074976 w 7338447"/>
              <a:gd name="connsiteY103" fmla="*/ 92990 h 263471"/>
              <a:gd name="connsiteX104" fmla="*/ 7098224 w 7338447"/>
              <a:gd name="connsiteY104" fmla="*/ 85241 h 263471"/>
              <a:gd name="connsiteX105" fmla="*/ 7121471 w 7338447"/>
              <a:gd name="connsiteY105" fmla="*/ 77492 h 263471"/>
              <a:gd name="connsiteX106" fmla="*/ 7222210 w 7338447"/>
              <a:gd name="connsiteY106" fmla="*/ 69743 h 263471"/>
              <a:gd name="connsiteX107" fmla="*/ 7284203 w 7338447"/>
              <a:gd name="connsiteY107" fmla="*/ 54244 h 263471"/>
              <a:gd name="connsiteX108" fmla="*/ 7299702 w 7338447"/>
              <a:gd name="connsiteY108" fmla="*/ 69743 h 263471"/>
              <a:gd name="connsiteX109" fmla="*/ 7330698 w 7338447"/>
              <a:gd name="connsiteY109" fmla="*/ 108488 h 263471"/>
              <a:gd name="connsiteX110" fmla="*/ 7338447 w 7338447"/>
              <a:gd name="connsiteY110" fmla="*/ 108488 h 2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338447" h="263471">
                <a:moveTo>
                  <a:pt x="0" y="54244"/>
                </a:moveTo>
                <a:cubicBezTo>
                  <a:pt x="15498" y="51661"/>
                  <a:pt x="30810" y="45572"/>
                  <a:pt x="46495" y="46495"/>
                </a:cubicBezTo>
                <a:cubicBezTo>
                  <a:pt x="60244" y="47304"/>
                  <a:pt x="133948" y="61107"/>
                  <a:pt x="162732" y="69743"/>
                </a:cubicBezTo>
                <a:cubicBezTo>
                  <a:pt x="178380" y="74437"/>
                  <a:pt x="192990" y="83437"/>
                  <a:pt x="209227" y="85241"/>
                </a:cubicBezTo>
                <a:lnTo>
                  <a:pt x="278969" y="92990"/>
                </a:lnTo>
                <a:cubicBezTo>
                  <a:pt x="304800" y="90407"/>
                  <a:pt x="330729" y="88672"/>
                  <a:pt x="356461" y="85241"/>
                </a:cubicBezTo>
                <a:cubicBezTo>
                  <a:pt x="414133" y="77552"/>
                  <a:pt x="375570" y="78949"/>
                  <a:pt x="426203" y="69743"/>
                </a:cubicBezTo>
                <a:cubicBezTo>
                  <a:pt x="449991" y="65418"/>
                  <a:pt x="486634" y="63548"/>
                  <a:pt x="511444" y="54244"/>
                </a:cubicBezTo>
                <a:cubicBezTo>
                  <a:pt x="522260" y="50188"/>
                  <a:pt x="531715" y="43036"/>
                  <a:pt x="542441" y="38746"/>
                </a:cubicBezTo>
                <a:cubicBezTo>
                  <a:pt x="557609" y="32679"/>
                  <a:pt x="573768" y="29315"/>
                  <a:pt x="588936" y="23248"/>
                </a:cubicBezTo>
                <a:cubicBezTo>
                  <a:pt x="684686" y="-15053"/>
                  <a:pt x="568350" y="24942"/>
                  <a:pt x="643180" y="0"/>
                </a:cubicBezTo>
                <a:cubicBezTo>
                  <a:pt x="676760" y="2583"/>
                  <a:pt x="710446" y="4030"/>
                  <a:pt x="743919" y="7749"/>
                </a:cubicBezTo>
                <a:cubicBezTo>
                  <a:pt x="757009" y="9203"/>
                  <a:pt x="769706" y="13142"/>
                  <a:pt x="782664" y="15498"/>
                </a:cubicBezTo>
                <a:cubicBezTo>
                  <a:pt x="798123" y="18309"/>
                  <a:pt x="813630" y="20859"/>
                  <a:pt x="829159" y="23248"/>
                </a:cubicBezTo>
                <a:cubicBezTo>
                  <a:pt x="904222" y="34797"/>
                  <a:pt x="888280" y="31372"/>
                  <a:pt x="984142" y="38746"/>
                </a:cubicBezTo>
                <a:cubicBezTo>
                  <a:pt x="994474" y="41329"/>
                  <a:pt x="1005350" y="42300"/>
                  <a:pt x="1015139" y="46495"/>
                </a:cubicBezTo>
                <a:cubicBezTo>
                  <a:pt x="1079696" y="74162"/>
                  <a:pt x="977612" y="55926"/>
                  <a:pt x="1092630" y="77492"/>
                </a:cubicBezTo>
                <a:cubicBezTo>
                  <a:pt x="1115620" y="81803"/>
                  <a:pt x="1139142" y="82508"/>
                  <a:pt x="1162373" y="85241"/>
                </a:cubicBezTo>
                <a:cubicBezTo>
                  <a:pt x="1230733" y="93283"/>
                  <a:pt x="1208185" y="89754"/>
                  <a:pt x="1263112" y="100739"/>
                </a:cubicBezTo>
                <a:cubicBezTo>
                  <a:pt x="1387098" y="98156"/>
                  <a:pt x="1511249" y="99869"/>
                  <a:pt x="1635071" y="92990"/>
                </a:cubicBezTo>
                <a:cubicBezTo>
                  <a:pt x="1651382" y="92084"/>
                  <a:pt x="1665717" y="81454"/>
                  <a:pt x="1681566" y="77492"/>
                </a:cubicBezTo>
                <a:cubicBezTo>
                  <a:pt x="1691898" y="74909"/>
                  <a:pt x="1702362" y="72803"/>
                  <a:pt x="1712563" y="69743"/>
                </a:cubicBezTo>
                <a:cubicBezTo>
                  <a:pt x="1728211" y="65049"/>
                  <a:pt x="1743560" y="59410"/>
                  <a:pt x="1759058" y="54244"/>
                </a:cubicBezTo>
                <a:cubicBezTo>
                  <a:pt x="1766807" y="51661"/>
                  <a:pt x="1774381" y="48476"/>
                  <a:pt x="1782305" y="46495"/>
                </a:cubicBezTo>
                <a:cubicBezTo>
                  <a:pt x="1821226" y="36765"/>
                  <a:pt x="1803198" y="42114"/>
                  <a:pt x="1836549" y="30997"/>
                </a:cubicBezTo>
                <a:cubicBezTo>
                  <a:pt x="1844298" y="25831"/>
                  <a:pt x="1850530" y="16425"/>
                  <a:pt x="1859797" y="15498"/>
                </a:cubicBezTo>
                <a:cubicBezTo>
                  <a:pt x="1930475" y="8430"/>
                  <a:pt x="1897774" y="20153"/>
                  <a:pt x="1937288" y="46495"/>
                </a:cubicBezTo>
                <a:cubicBezTo>
                  <a:pt x="1944085" y="51026"/>
                  <a:pt x="1952787" y="51661"/>
                  <a:pt x="1960536" y="54244"/>
                </a:cubicBezTo>
                <a:cubicBezTo>
                  <a:pt x="1997948" y="91658"/>
                  <a:pt x="1950416" y="46150"/>
                  <a:pt x="1999281" y="85241"/>
                </a:cubicBezTo>
                <a:cubicBezTo>
                  <a:pt x="2004986" y="89805"/>
                  <a:pt x="2008515" y="96980"/>
                  <a:pt x="2014780" y="100739"/>
                </a:cubicBezTo>
                <a:cubicBezTo>
                  <a:pt x="2021784" y="104941"/>
                  <a:pt x="2030519" y="105270"/>
                  <a:pt x="2038027" y="108488"/>
                </a:cubicBezTo>
                <a:cubicBezTo>
                  <a:pt x="2048645" y="113039"/>
                  <a:pt x="2057879" y="120947"/>
                  <a:pt x="2069024" y="123987"/>
                </a:cubicBezTo>
                <a:cubicBezTo>
                  <a:pt x="2086645" y="128793"/>
                  <a:pt x="2105215" y="128959"/>
                  <a:pt x="2123268" y="131736"/>
                </a:cubicBezTo>
                <a:cubicBezTo>
                  <a:pt x="2212536" y="145469"/>
                  <a:pt x="2125766" y="135085"/>
                  <a:pt x="2247254" y="147234"/>
                </a:cubicBezTo>
                <a:cubicBezTo>
                  <a:pt x="2270502" y="154983"/>
                  <a:pt x="2292968" y="165675"/>
                  <a:pt x="2316997" y="170481"/>
                </a:cubicBezTo>
                <a:lnTo>
                  <a:pt x="2394488" y="185980"/>
                </a:lnTo>
                <a:cubicBezTo>
                  <a:pt x="2425485" y="183397"/>
                  <a:pt x="2456614" y="182089"/>
                  <a:pt x="2487478" y="178231"/>
                </a:cubicBezTo>
                <a:cubicBezTo>
                  <a:pt x="2516463" y="174608"/>
                  <a:pt x="2515991" y="169165"/>
                  <a:pt x="2541722" y="162732"/>
                </a:cubicBezTo>
                <a:cubicBezTo>
                  <a:pt x="2585969" y="151670"/>
                  <a:pt x="2571686" y="159167"/>
                  <a:pt x="2611464" y="147234"/>
                </a:cubicBezTo>
                <a:cubicBezTo>
                  <a:pt x="2627112" y="142540"/>
                  <a:pt x="2641722" y="133540"/>
                  <a:pt x="2657959" y="131736"/>
                </a:cubicBezTo>
                <a:lnTo>
                  <a:pt x="2727702" y="123987"/>
                </a:lnTo>
                <a:cubicBezTo>
                  <a:pt x="2818410" y="128761"/>
                  <a:pt x="2894322" y="138838"/>
                  <a:pt x="2983424" y="123987"/>
                </a:cubicBezTo>
                <a:cubicBezTo>
                  <a:pt x="2994818" y="122088"/>
                  <a:pt x="3003695" y="112778"/>
                  <a:pt x="3014420" y="108488"/>
                </a:cubicBezTo>
                <a:cubicBezTo>
                  <a:pt x="3029588" y="102421"/>
                  <a:pt x="3045417" y="98156"/>
                  <a:pt x="3060915" y="92990"/>
                </a:cubicBezTo>
                <a:lnTo>
                  <a:pt x="3084163" y="85241"/>
                </a:lnTo>
                <a:cubicBezTo>
                  <a:pt x="3091912" y="82658"/>
                  <a:pt x="3099486" y="79473"/>
                  <a:pt x="3107410" y="77492"/>
                </a:cubicBezTo>
                <a:cubicBezTo>
                  <a:pt x="3117742" y="74909"/>
                  <a:pt x="3128167" y="72669"/>
                  <a:pt x="3138407" y="69743"/>
                </a:cubicBezTo>
                <a:cubicBezTo>
                  <a:pt x="3216227" y="47508"/>
                  <a:pt x="3095748" y="78469"/>
                  <a:pt x="3192651" y="54244"/>
                </a:cubicBezTo>
                <a:cubicBezTo>
                  <a:pt x="3259810" y="56827"/>
                  <a:pt x="3327277" y="55077"/>
                  <a:pt x="3394129" y="61993"/>
                </a:cubicBezTo>
                <a:cubicBezTo>
                  <a:pt x="3403393" y="62951"/>
                  <a:pt x="3409046" y="73327"/>
                  <a:pt x="3417376" y="77492"/>
                </a:cubicBezTo>
                <a:cubicBezTo>
                  <a:pt x="3424682" y="81145"/>
                  <a:pt x="3432875" y="82658"/>
                  <a:pt x="3440624" y="85241"/>
                </a:cubicBezTo>
                <a:cubicBezTo>
                  <a:pt x="3450956" y="92990"/>
                  <a:pt x="3460407" y="102080"/>
                  <a:pt x="3471620" y="108488"/>
                </a:cubicBezTo>
                <a:cubicBezTo>
                  <a:pt x="3478712" y="112541"/>
                  <a:pt x="3487360" y="113019"/>
                  <a:pt x="3494868" y="116237"/>
                </a:cubicBezTo>
                <a:cubicBezTo>
                  <a:pt x="3505486" y="120788"/>
                  <a:pt x="3515246" y="127185"/>
                  <a:pt x="3525864" y="131736"/>
                </a:cubicBezTo>
                <a:cubicBezTo>
                  <a:pt x="3539801" y="137709"/>
                  <a:pt x="3566500" y="144210"/>
                  <a:pt x="3580108" y="147234"/>
                </a:cubicBezTo>
                <a:cubicBezTo>
                  <a:pt x="3592965" y="150091"/>
                  <a:pt x="3606076" y="151789"/>
                  <a:pt x="3618854" y="154983"/>
                </a:cubicBezTo>
                <a:cubicBezTo>
                  <a:pt x="3626779" y="156964"/>
                  <a:pt x="3634177" y="160751"/>
                  <a:pt x="3642102" y="162732"/>
                </a:cubicBezTo>
                <a:cubicBezTo>
                  <a:pt x="3654880" y="165926"/>
                  <a:pt x="3667932" y="167898"/>
                  <a:pt x="3680847" y="170481"/>
                </a:cubicBezTo>
                <a:cubicBezTo>
                  <a:pt x="3794501" y="167898"/>
                  <a:pt x="3908449" y="171287"/>
                  <a:pt x="4021810" y="162732"/>
                </a:cubicBezTo>
                <a:cubicBezTo>
                  <a:pt x="4021813" y="162732"/>
                  <a:pt x="4094134" y="138625"/>
                  <a:pt x="4114800" y="131736"/>
                </a:cubicBezTo>
                <a:cubicBezTo>
                  <a:pt x="4122549" y="129153"/>
                  <a:pt x="4129919" y="124800"/>
                  <a:pt x="4138047" y="123987"/>
                </a:cubicBezTo>
                <a:lnTo>
                  <a:pt x="4215539" y="116237"/>
                </a:lnTo>
                <a:cubicBezTo>
                  <a:pt x="4223288" y="113654"/>
                  <a:pt x="4230776" y="110090"/>
                  <a:pt x="4238786" y="108488"/>
                </a:cubicBezTo>
                <a:cubicBezTo>
                  <a:pt x="4256611" y="104923"/>
                  <a:pt x="4339937" y="94876"/>
                  <a:pt x="4355024" y="92990"/>
                </a:cubicBezTo>
                <a:cubicBezTo>
                  <a:pt x="4411851" y="98156"/>
                  <a:pt x="4469552" y="97298"/>
                  <a:pt x="4525505" y="108488"/>
                </a:cubicBezTo>
                <a:cubicBezTo>
                  <a:pt x="4538420" y="111071"/>
                  <a:pt x="4551473" y="113042"/>
                  <a:pt x="4564251" y="116237"/>
                </a:cubicBezTo>
                <a:cubicBezTo>
                  <a:pt x="4623349" y="131012"/>
                  <a:pt x="4546003" y="117238"/>
                  <a:pt x="4618495" y="131736"/>
                </a:cubicBezTo>
                <a:cubicBezTo>
                  <a:pt x="4633902" y="134817"/>
                  <a:pt x="4649492" y="136902"/>
                  <a:pt x="4664990" y="139485"/>
                </a:cubicBezTo>
                <a:cubicBezTo>
                  <a:pt x="4719508" y="157658"/>
                  <a:pt x="4652205" y="134006"/>
                  <a:pt x="4719234" y="162732"/>
                </a:cubicBezTo>
                <a:cubicBezTo>
                  <a:pt x="4726742" y="165950"/>
                  <a:pt x="4734657" y="168134"/>
                  <a:pt x="4742481" y="170481"/>
                </a:cubicBezTo>
                <a:cubicBezTo>
                  <a:pt x="4760493" y="175885"/>
                  <a:pt x="4778713" y="180576"/>
                  <a:pt x="4796725" y="185980"/>
                </a:cubicBezTo>
                <a:cubicBezTo>
                  <a:pt x="4804549" y="188327"/>
                  <a:pt x="4812149" y="191382"/>
                  <a:pt x="4819973" y="193729"/>
                </a:cubicBezTo>
                <a:cubicBezTo>
                  <a:pt x="4837985" y="199132"/>
                  <a:pt x="4856244" y="203697"/>
                  <a:pt x="4874217" y="209227"/>
                </a:cubicBezTo>
                <a:cubicBezTo>
                  <a:pt x="4889831" y="214031"/>
                  <a:pt x="4904598" y="222040"/>
                  <a:pt x="4920712" y="224726"/>
                </a:cubicBezTo>
                <a:lnTo>
                  <a:pt x="4967207" y="232475"/>
                </a:lnTo>
                <a:cubicBezTo>
                  <a:pt x="4980166" y="234831"/>
                  <a:pt x="4992914" y="238361"/>
                  <a:pt x="5005953" y="240224"/>
                </a:cubicBezTo>
                <a:cubicBezTo>
                  <a:pt x="5184613" y="265746"/>
                  <a:pt x="4953643" y="225782"/>
                  <a:pt x="5160936" y="263471"/>
                </a:cubicBezTo>
                <a:cubicBezTo>
                  <a:pt x="5215180" y="258305"/>
                  <a:pt x="5269599" y="254731"/>
                  <a:pt x="5323668" y="247973"/>
                </a:cubicBezTo>
                <a:cubicBezTo>
                  <a:pt x="5331773" y="246960"/>
                  <a:pt x="5338879" y="241685"/>
                  <a:pt x="5346915" y="240224"/>
                </a:cubicBezTo>
                <a:cubicBezTo>
                  <a:pt x="5394043" y="231655"/>
                  <a:pt x="5406155" y="236044"/>
                  <a:pt x="5447654" y="224726"/>
                </a:cubicBezTo>
                <a:cubicBezTo>
                  <a:pt x="5463415" y="220427"/>
                  <a:pt x="5478300" y="213189"/>
                  <a:pt x="5494149" y="209227"/>
                </a:cubicBezTo>
                <a:cubicBezTo>
                  <a:pt x="5504481" y="206644"/>
                  <a:pt x="5514905" y="204404"/>
                  <a:pt x="5525146" y="201478"/>
                </a:cubicBezTo>
                <a:cubicBezTo>
                  <a:pt x="5533000" y="199234"/>
                  <a:pt x="5540513" y="195878"/>
                  <a:pt x="5548393" y="193729"/>
                </a:cubicBezTo>
                <a:cubicBezTo>
                  <a:pt x="5568943" y="188125"/>
                  <a:pt x="5589722" y="183397"/>
                  <a:pt x="5610386" y="178231"/>
                </a:cubicBezTo>
                <a:cubicBezTo>
                  <a:pt x="5620718" y="175648"/>
                  <a:pt x="5630878" y="172232"/>
                  <a:pt x="5641383" y="170481"/>
                </a:cubicBezTo>
                <a:cubicBezTo>
                  <a:pt x="5739090" y="154197"/>
                  <a:pt x="5672244" y="164295"/>
                  <a:pt x="5842861" y="147234"/>
                </a:cubicBezTo>
                <a:cubicBezTo>
                  <a:pt x="5888103" y="132153"/>
                  <a:pt x="5844414" y="145373"/>
                  <a:pt x="5912603" y="131736"/>
                </a:cubicBezTo>
                <a:cubicBezTo>
                  <a:pt x="6007024" y="112852"/>
                  <a:pt x="5839080" y="130956"/>
                  <a:pt x="6059837" y="116237"/>
                </a:cubicBezTo>
                <a:cubicBezTo>
                  <a:pt x="6081837" y="111837"/>
                  <a:pt x="6133604" y="100739"/>
                  <a:pt x="6152827" y="100739"/>
                </a:cubicBezTo>
                <a:cubicBezTo>
                  <a:pt x="6172358" y="100739"/>
                  <a:pt x="6252799" y="112806"/>
                  <a:pt x="6276814" y="116237"/>
                </a:cubicBezTo>
                <a:cubicBezTo>
                  <a:pt x="6284563" y="118820"/>
                  <a:pt x="6292207" y="121743"/>
                  <a:pt x="6300061" y="123987"/>
                </a:cubicBezTo>
                <a:cubicBezTo>
                  <a:pt x="6311650" y="127298"/>
                  <a:pt x="6341916" y="133291"/>
                  <a:pt x="6354305" y="139485"/>
                </a:cubicBezTo>
                <a:cubicBezTo>
                  <a:pt x="6362635" y="143650"/>
                  <a:pt x="6368518" y="152724"/>
                  <a:pt x="6377553" y="154983"/>
                </a:cubicBezTo>
                <a:cubicBezTo>
                  <a:pt x="6400245" y="160656"/>
                  <a:pt x="6423956" y="161176"/>
                  <a:pt x="6447295" y="162732"/>
                </a:cubicBezTo>
                <a:cubicBezTo>
                  <a:pt x="6501480" y="166344"/>
                  <a:pt x="6555783" y="167898"/>
                  <a:pt x="6610027" y="170481"/>
                </a:cubicBezTo>
                <a:cubicBezTo>
                  <a:pt x="6620359" y="173064"/>
                  <a:pt x="6630783" y="175305"/>
                  <a:pt x="6641024" y="178231"/>
                </a:cubicBezTo>
                <a:cubicBezTo>
                  <a:pt x="6648878" y="180475"/>
                  <a:pt x="6656103" y="185980"/>
                  <a:pt x="6664271" y="185980"/>
                </a:cubicBezTo>
                <a:cubicBezTo>
                  <a:pt x="6695375" y="185980"/>
                  <a:pt x="6726264" y="180814"/>
                  <a:pt x="6757261" y="178231"/>
                </a:cubicBezTo>
                <a:cubicBezTo>
                  <a:pt x="6772759" y="173065"/>
                  <a:pt x="6787907" y="166694"/>
                  <a:pt x="6803756" y="162732"/>
                </a:cubicBezTo>
                <a:cubicBezTo>
                  <a:pt x="6814088" y="160149"/>
                  <a:pt x="6824552" y="158043"/>
                  <a:pt x="6834753" y="154983"/>
                </a:cubicBezTo>
                <a:cubicBezTo>
                  <a:pt x="6850400" y="150289"/>
                  <a:pt x="6865075" y="141795"/>
                  <a:pt x="6881247" y="139485"/>
                </a:cubicBezTo>
                <a:cubicBezTo>
                  <a:pt x="6926524" y="133017"/>
                  <a:pt x="6933450" y="133051"/>
                  <a:pt x="6974237" y="123987"/>
                </a:cubicBezTo>
                <a:cubicBezTo>
                  <a:pt x="6984634" y="121676"/>
                  <a:pt x="6995033" y="119297"/>
                  <a:pt x="7005234" y="116237"/>
                </a:cubicBezTo>
                <a:cubicBezTo>
                  <a:pt x="7005251" y="116232"/>
                  <a:pt x="7063344" y="96867"/>
                  <a:pt x="7074976" y="92990"/>
                </a:cubicBezTo>
                <a:lnTo>
                  <a:pt x="7098224" y="85241"/>
                </a:lnTo>
                <a:cubicBezTo>
                  <a:pt x="7105973" y="82658"/>
                  <a:pt x="7113327" y="78118"/>
                  <a:pt x="7121471" y="77492"/>
                </a:cubicBezTo>
                <a:lnTo>
                  <a:pt x="7222210" y="69743"/>
                </a:lnTo>
                <a:cubicBezTo>
                  <a:pt x="7237075" y="64787"/>
                  <a:pt x="7271110" y="52373"/>
                  <a:pt x="7284203" y="54244"/>
                </a:cubicBezTo>
                <a:cubicBezTo>
                  <a:pt x="7291436" y="55277"/>
                  <a:pt x="7294536" y="64577"/>
                  <a:pt x="7299702" y="69743"/>
                </a:cubicBezTo>
                <a:cubicBezTo>
                  <a:pt x="7308639" y="96555"/>
                  <a:pt x="7302658" y="94468"/>
                  <a:pt x="7330698" y="108488"/>
                </a:cubicBezTo>
                <a:cubicBezTo>
                  <a:pt x="7333008" y="109643"/>
                  <a:pt x="7335864" y="108488"/>
                  <a:pt x="7338447" y="1084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7593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B585F-612F-4034-942A-E013F87AB359}"/>
              </a:ext>
            </a:extLst>
          </p:cNvPr>
          <p:cNvSpPr>
            <a:spLocks noGrp="1"/>
          </p:cNvSpPr>
          <p:nvPr>
            <p:ph type="sldNum" sz="quarter" idx="12"/>
          </p:nvPr>
        </p:nvSpPr>
        <p:spPr/>
        <p:txBody>
          <a:bodyPr/>
          <a:lstStyle/>
          <a:p>
            <a:fld id="{F38DF745-7D3F-47F4-83A3-874385CFAA69}" type="slidenum">
              <a:rPr lang="en-US" smtClean="0"/>
              <a:pPr/>
              <a:t>21</a:t>
            </a:fld>
            <a:endParaRPr lang="en-US"/>
          </a:p>
        </p:txBody>
      </p:sp>
      <p:sp>
        <p:nvSpPr>
          <p:cNvPr id="4" name="TextBox 3">
            <a:extLst>
              <a:ext uri="{FF2B5EF4-FFF2-40B4-BE49-F238E27FC236}">
                <a16:creationId xmlns:a16="http://schemas.microsoft.com/office/drawing/2014/main" id="{B8F63A64-CC27-43A8-A410-5D75D3E37293}"/>
              </a:ext>
            </a:extLst>
          </p:cNvPr>
          <p:cNvSpPr txBox="1"/>
          <p:nvPr/>
        </p:nvSpPr>
        <p:spPr>
          <a:xfrm>
            <a:off x="1403648" y="1484784"/>
            <a:ext cx="4608512" cy="4832092"/>
          </a:xfrm>
          <a:prstGeom prst="rect">
            <a:avLst/>
          </a:prstGeom>
          <a:noFill/>
        </p:spPr>
        <p:txBody>
          <a:bodyPr wrap="square" rtlCol="0">
            <a:spAutoFit/>
          </a:bodyPr>
          <a:lstStyle/>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Numbers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Buffers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Stock and flow structures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Delays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Balancing feedback loops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Reinforcing feedback loops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Information flows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Rules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Self-organization</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Goals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Paradigms</a:t>
            </a:r>
          </a:p>
          <a:p>
            <a:pPr marL="342900" indent="-342900">
              <a:buFont typeface="Arial" panose="020B0604020202020204" pitchFamily="34" charset="0"/>
              <a:buChar char="•"/>
            </a:pPr>
            <a:r>
              <a:rPr lang="en-NZ" sz="2400" dirty="0">
                <a:latin typeface="Arial" panose="020B0604020202020204" pitchFamily="34" charset="0"/>
                <a:cs typeface="Arial" panose="020B0604020202020204" pitchFamily="34" charset="0"/>
              </a:rPr>
              <a:t>Transcending Paradigms</a:t>
            </a:r>
          </a:p>
          <a:p>
            <a:pPr marL="342900" indent="-342900">
              <a:buFont typeface="Arial" panose="020B0604020202020204" pitchFamily="34" charset="0"/>
              <a:buChar char="•"/>
            </a:pPr>
            <a:endParaRPr lang="en-NZ" sz="2000" dirty="0">
              <a:latin typeface="Arial" panose="020B0604020202020204" pitchFamily="34" charset="0"/>
              <a:cs typeface="Arial" panose="020B0604020202020204" pitchFamily="34" charset="0"/>
            </a:endParaRPr>
          </a:p>
        </p:txBody>
      </p:sp>
      <p:sp>
        <p:nvSpPr>
          <p:cNvPr id="5" name="Arrow: Down 4">
            <a:extLst>
              <a:ext uri="{FF2B5EF4-FFF2-40B4-BE49-F238E27FC236}">
                <a16:creationId xmlns:a16="http://schemas.microsoft.com/office/drawing/2014/main" id="{86F85812-B754-44E8-80A0-095EC475313C}"/>
              </a:ext>
            </a:extLst>
          </p:cNvPr>
          <p:cNvSpPr/>
          <p:nvPr/>
        </p:nvSpPr>
        <p:spPr>
          <a:xfrm>
            <a:off x="6065473" y="1453863"/>
            <a:ext cx="1656184" cy="4824536"/>
          </a:xfrm>
          <a:prstGeom prst="downArrow">
            <a:avLst/>
          </a:prstGeom>
          <a:solidFill>
            <a:srgbClr val="068DB2"/>
          </a:solidFill>
          <a:ln>
            <a:solidFill>
              <a:srgbClr val="068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itle 1">
            <a:extLst>
              <a:ext uri="{FF2B5EF4-FFF2-40B4-BE49-F238E27FC236}">
                <a16:creationId xmlns:a16="http://schemas.microsoft.com/office/drawing/2014/main" id="{72FF051C-3355-4F4D-A2D7-BFE7CF173DD5}"/>
              </a:ext>
            </a:extLst>
          </p:cNvPr>
          <p:cNvSpPr txBox="1">
            <a:spLocks/>
          </p:cNvSpPr>
          <p:nvPr/>
        </p:nvSpPr>
        <p:spPr>
          <a:xfrm>
            <a:off x="457200" y="0"/>
            <a:ext cx="8229600" cy="908720"/>
          </a:xfrm>
          <a:prstGeom prst="rect">
            <a:avLst/>
          </a:prstGeom>
        </p:spPr>
        <p:txBody>
          <a:bodyPr/>
          <a:lst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NZ" sz="3600" dirty="0"/>
              <a:t>Donella Meadows’ 12 leverage points: places to intervene in a system</a:t>
            </a:r>
          </a:p>
        </p:txBody>
      </p:sp>
      <p:sp>
        <p:nvSpPr>
          <p:cNvPr id="3" name="TextBox 2">
            <a:extLst>
              <a:ext uri="{FF2B5EF4-FFF2-40B4-BE49-F238E27FC236}">
                <a16:creationId xmlns:a16="http://schemas.microsoft.com/office/drawing/2014/main" id="{BEEA7041-9122-417A-AF5D-59BD734C05CE}"/>
              </a:ext>
            </a:extLst>
          </p:cNvPr>
          <p:cNvSpPr txBox="1"/>
          <p:nvPr/>
        </p:nvSpPr>
        <p:spPr>
          <a:xfrm rot="5400000">
            <a:off x="5165373" y="3239398"/>
            <a:ext cx="3456384" cy="523220"/>
          </a:xfrm>
          <a:prstGeom prst="rect">
            <a:avLst/>
          </a:prstGeom>
          <a:noFill/>
        </p:spPr>
        <p:txBody>
          <a:bodyPr wrap="square" rtlCol="0">
            <a:spAutoFit/>
          </a:bodyPr>
          <a:lstStyle/>
          <a:p>
            <a:r>
              <a:rPr lang="en-NZ" sz="2800" dirty="0">
                <a:solidFill>
                  <a:schemeClr val="bg1"/>
                </a:solidFill>
                <a:latin typeface="Arial" panose="020B0604020202020204" pitchFamily="34" charset="0"/>
                <a:cs typeface="Arial" panose="020B0604020202020204" pitchFamily="34" charset="0"/>
              </a:rPr>
              <a:t>Increasing</a:t>
            </a:r>
            <a:r>
              <a:rPr lang="en-NZ" sz="2800" dirty="0">
                <a:latin typeface="Arial" panose="020B0604020202020204" pitchFamily="34" charset="0"/>
                <a:cs typeface="Arial" panose="020B0604020202020204" pitchFamily="34" charset="0"/>
              </a:rPr>
              <a:t> </a:t>
            </a:r>
            <a:r>
              <a:rPr lang="en-NZ" sz="2800" dirty="0">
                <a:solidFill>
                  <a:schemeClr val="bg1"/>
                </a:solidFill>
                <a:latin typeface="Arial" panose="020B0604020202020204" pitchFamily="34" charset="0"/>
                <a:cs typeface="Arial" panose="020B0604020202020204" pitchFamily="34" charset="0"/>
              </a:rPr>
              <a:t>leverage</a:t>
            </a:r>
          </a:p>
        </p:txBody>
      </p:sp>
      <p:sp>
        <p:nvSpPr>
          <p:cNvPr id="7" name="TextBox 6">
            <a:extLst>
              <a:ext uri="{FF2B5EF4-FFF2-40B4-BE49-F238E27FC236}">
                <a16:creationId xmlns:a16="http://schemas.microsoft.com/office/drawing/2014/main" id="{416F9879-6B31-4F3B-B1F2-6DB19FD987EA}"/>
              </a:ext>
            </a:extLst>
          </p:cNvPr>
          <p:cNvSpPr txBox="1"/>
          <p:nvPr/>
        </p:nvSpPr>
        <p:spPr>
          <a:xfrm>
            <a:off x="2051720" y="6497329"/>
            <a:ext cx="7632848"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From: </a:t>
            </a:r>
            <a:r>
              <a:rPr lang="en-NZ" sz="1200" dirty="0">
                <a:latin typeface="Arial" panose="020B0604020202020204" pitchFamily="34" charset="0"/>
                <a:cs typeface="Arial" panose="020B0604020202020204" pitchFamily="34" charset="0"/>
                <a:hlinkClick r:id="rId3"/>
              </a:rPr>
              <a:t>Leverage points – places to intervene in a system</a:t>
            </a:r>
            <a:r>
              <a:rPr lang="en-NZ" sz="1200" dirty="0">
                <a:latin typeface="Arial" panose="020B0604020202020204" pitchFamily="34" charset="0"/>
                <a:cs typeface="Arial" panose="020B0604020202020204" pitchFamily="34" charset="0"/>
              </a:rPr>
              <a:t> by Donella Meadows</a:t>
            </a:r>
          </a:p>
        </p:txBody>
      </p:sp>
    </p:spTree>
    <p:extLst>
      <p:ext uri="{BB962C8B-B14F-4D97-AF65-F5344CB8AC3E}">
        <p14:creationId xmlns:p14="http://schemas.microsoft.com/office/powerpoint/2010/main" val="2562244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90000"/>
              </a:schemeClr>
            </a:gs>
            <a:gs pos="76000">
              <a:schemeClr val="bg1">
                <a:tint val="90000"/>
                <a:shade val="90000"/>
                <a:satMod val="200000"/>
              </a:schemeClr>
            </a:gs>
            <a:gs pos="92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38B8F-FB38-4D0E-A597-B78BC808F058}"/>
              </a:ext>
            </a:extLst>
          </p:cNvPr>
          <p:cNvSpPr>
            <a:spLocks noGrp="1"/>
          </p:cNvSpPr>
          <p:nvPr>
            <p:ph type="sldNum" sz="quarter" idx="12"/>
          </p:nvPr>
        </p:nvSpPr>
        <p:spPr>
          <a:xfrm>
            <a:off x="8531225" y="6453336"/>
            <a:ext cx="561975" cy="365125"/>
          </a:xfrm>
        </p:spPr>
        <p:txBody>
          <a:bodyPr/>
          <a:lstStyle/>
          <a:p>
            <a:fld id="{F38DF745-7D3F-47F4-83A3-874385CFAA69}" type="slidenum">
              <a:rPr lang="en-US" smtClean="0"/>
              <a:pPr/>
              <a:t>22</a:t>
            </a:fld>
            <a:endParaRPr lang="en-US"/>
          </a:p>
        </p:txBody>
      </p:sp>
      <p:sp>
        <p:nvSpPr>
          <p:cNvPr id="7" name="Title 1">
            <a:extLst>
              <a:ext uri="{FF2B5EF4-FFF2-40B4-BE49-F238E27FC236}">
                <a16:creationId xmlns:a16="http://schemas.microsoft.com/office/drawing/2014/main" id="{B5DB048B-9849-40A4-96DD-7155CF609157}"/>
              </a:ext>
            </a:extLst>
          </p:cNvPr>
          <p:cNvSpPr>
            <a:spLocks noGrp="1"/>
          </p:cNvSpPr>
          <p:nvPr>
            <p:ph type="title"/>
          </p:nvPr>
        </p:nvSpPr>
        <p:spPr>
          <a:xfrm>
            <a:off x="583773" y="2996952"/>
            <a:ext cx="8229600" cy="1656184"/>
          </a:xfrm>
        </p:spPr>
        <p:txBody>
          <a:bodyPr/>
          <a:lstStyle/>
          <a:p>
            <a:r>
              <a:rPr lang="en-NZ" sz="3600" dirty="0"/>
              <a:t>3.	</a:t>
            </a:r>
            <a:r>
              <a:rPr lang="en-NZ" sz="3600" dirty="0">
                <a:solidFill>
                  <a:schemeClr val="tx1">
                    <a:lumMod val="50000"/>
                    <a:lumOff val="50000"/>
                  </a:schemeClr>
                </a:solidFill>
                <a:cs typeface="Arial" panose="020B0604020202020204" pitchFamily="34" charset="0"/>
              </a:rPr>
              <a:t>Systemic design – linking systems thinking and design</a:t>
            </a:r>
            <a:br>
              <a:rPr lang="en-NZ" sz="3600" dirty="0">
                <a:solidFill>
                  <a:schemeClr val="tx1">
                    <a:lumMod val="50000"/>
                    <a:lumOff val="50000"/>
                  </a:schemeClr>
                </a:solidFill>
                <a:cs typeface="Arial" panose="020B0604020202020204" pitchFamily="34" charset="0"/>
              </a:rPr>
            </a:br>
            <a:br>
              <a:rPr lang="en-NZ" sz="3600" dirty="0">
                <a:solidFill>
                  <a:schemeClr val="tx1">
                    <a:lumMod val="50000"/>
                    <a:lumOff val="50000"/>
                  </a:schemeClr>
                </a:solidFill>
                <a:cs typeface="Arial" panose="020B0604020202020204" pitchFamily="34" charset="0"/>
              </a:rPr>
            </a:br>
            <a:endParaRPr lang="en-NZ" sz="3600" dirty="0"/>
          </a:p>
        </p:txBody>
      </p:sp>
      <p:cxnSp>
        <p:nvCxnSpPr>
          <p:cNvPr id="3" name="Straight Connector 2">
            <a:extLst>
              <a:ext uri="{FF2B5EF4-FFF2-40B4-BE49-F238E27FC236}">
                <a16:creationId xmlns:a16="http://schemas.microsoft.com/office/drawing/2014/main" id="{01CCC026-1D3A-47EF-BEF9-C74336BBC978}"/>
              </a:ext>
            </a:extLst>
          </p:cNvPr>
          <p:cNvCxnSpPr/>
          <p:nvPr/>
        </p:nvCxnSpPr>
        <p:spPr>
          <a:xfrm>
            <a:off x="899592" y="3645024"/>
            <a:ext cx="727280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514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2987824" y="1577814"/>
            <a:ext cx="2997502" cy="2448272"/>
          </a:xfrm>
          <a:prstGeom prst="ellipse">
            <a:avLst/>
          </a:prstGeom>
          <a:solidFill>
            <a:schemeClr val="bg1">
              <a:lumMod val="85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584726" y="1878873"/>
            <a:ext cx="3672408" cy="18002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4761190" y="1901850"/>
            <a:ext cx="3672408" cy="18002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3046415" y="2088631"/>
            <a:ext cx="2952328" cy="1200329"/>
          </a:xfrm>
          <a:prstGeom prst="rect">
            <a:avLst/>
          </a:prstGeom>
          <a:noFill/>
        </p:spPr>
        <p:txBody>
          <a:bodyPr wrap="square" rtlCol="0">
            <a:spAutoFit/>
          </a:bodyPr>
          <a:lstStyle/>
          <a:p>
            <a:pPr algn="ctr"/>
            <a:r>
              <a:rPr lang="en-NZ" sz="2400" dirty="0"/>
              <a:t>Systems thinking</a:t>
            </a:r>
          </a:p>
          <a:p>
            <a:pPr algn="ctr"/>
            <a:endParaRPr lang="en-NZ" sz="2400" dirty="0"/>
          </a:p>
          <a:p>
            <a:pPr algn="ctr"/>
            <a:r>
              <a:rPr lang="en-NZ" sz="2400" dirty="0"/>
              <a:t>Design thinking</a:t>
            </a:r>
          </a:p>
        </p:txBody>
      </p:sp>
      <p:sp>
        <p:nvSpPr>
          <p:cNvPr id="13" name="TextBox 12"/>
          <p:cNvSpPr txBox="1"/>
          <p:nvPr/>
        </p:nvSpPr>
        <p:spPr>
          <a:xfrm>
            <a:off x="611560" y="2363473"/>
            <a:ext cx="1872208" cy="830997"/>
          </a:xfrm>
          <a:prstGeom prst="rect">
            <a:avLst/>
          </a:prstGeom>
          <a:noFill/>
        </p:spPr>
        <p:txBody>
          <a:bodyPr wrap="square" rtlCol="0">
            <a:spAutoFit/>
          </a:bodyPr>
          <a:lstStyle/>
          <a:p>
            <a:pPr algn="ctr"/>
            <a:r>
              <a:rPr lang="en-NZ" sz="2400" dirty="0"/>
              <a:t>Problem framing</a:t>
            </a:r>
          </a:p>
        </p:txBody>
      </p:sp>
      <p:sp>
        <p:nvSpPr>
          <p:cNvPr id="14" name="TextBox 13"/>
          <p:cNvSpPr txBox="1"/>
          <p:nvPr/>
        </p:nvSpPr>
        <p:spPr>
          <a:xfrm>
            <a:off x="6534556" y="2363474"/>
            <a:ext cx="1872208" cy="830997"/>
          </a:xfrm>
          <a:prstGeom prst="rect">
            <a:avLst/>
          </a:prstGeom>
          <a:noFill/>
        </p:spPr>
        <p:txBody>
          <a:bodyPr wrap="square" rtlCol="0">
            <a:spAutoFit/>
          </a:bodyPr>
          <a:lstStyle/>
          <a:p>
            <a:pPr algn="ctr"/>
            <a:r>
              <a:rPr lang="en-NZ" sz="2400" dirty="0"/>
              <a:t>Solution oriented</a:t>
            </a:r>
          </a:p>
        </p:txBody>
      </p:sp>
      <p:sp>
        <p:nvSpPr>
          <p:cNvPr id="16" name="TextBox 15"/>
          <p:cNvSpPr txBox="1"/>
          <p:nvPr/>
        </p:nvSpPr>
        <p:spPr>
          <a:xfrm>
            <a:off x="4282839" y="2396407"/>
            <a:ext cx="360040" cy="584775"/>
          </a:xfrm>
          <a:prstGeom prst="rect">
            <a:avLst/>
          </a:prstGeom>
          <a:noFill/>
        </p:spPr>
        <p:txBody>
          <a:bodyPr wrap="square" rtlCol="0">
            <a:spAutoFit/>
          </a:bodyPr>
          <a:lstStyle/>
          <a:p>
            <a:r>
              <a:rPr lang="en-NZ" sz="3200" dirty="0"/>
              <a:t>+</a:t>
            </a:r>
          </a:p>
        </p:txBody>
      </p:sp>
      <p:sp>
        <p:nvSpPr>
          <p:cNvPr id="17" name="TextBox 16"/>
          <p:cNvSpPr txBox="1"/>
          <p:nvPr/>
        </p:nvSpPr>
        <p:spPr>
          <a:xfrm>
            <a:off x="718592" y="4673870"/>
            <a:ext cx="7813848" cy="1200329"/>
          </a:xfrm>
          <a:prstGeom prst="rect">
            <a:avLst/>
          </a:prstGeom>
          <a:noFill/>
        </p:spPr>
        <p:txBody>
          <a:bodyPr wrap="square" rtlCol="0">
            <a:spAutoFit/>
          </a:bodyPr>
          <a:lstStyle/>
          <a:p>
            <a:pPr algn="ctr"/>
            <a:r>
              <a:rPr lang="en-NZ" sz="2400" b="1" dirty="0">
                <a:solidFill>
                  <a:schemeClr val="tx2"/>
                </a:solidFill>
              </a:rPr>
              <a:t>Systemic design</a:t>
            </a:r>
            <a:r>
              <a:rPr lang="en-NZ" sz="2400" dirty="0"/>
              <a:t> - integrating the mindsets and toolsets of systems thinking and design thinking to encourage learning and  innovative systems change</a:t>
            </a:r>
          </a:p>
        </p:txBody>
      </p:sp>
      <p:sp>
        <p:nvSpPr>
          <p:cNvPr id="18" name="Title 1">
            <a:extLst>
              <a:ext uri="{FF2B5EF4-FFF2-40B4-BE49-F238E27FC236}">
                <a16:creationId xmlns:a16="http://schemas.microsoft.com/office/drawing/2014/main" id="{7DE74788-1468-44C9-9423-840BC4DA5204}"/>
              </a:ext>
            </a:extLst>
          </p:cNvPr>
          <p:cNvSpPr>
            <a:spLocks noGrp="1"/>
          </p:cNvSpPr>
          <p:nvPr>
            <p:ph type="title"/>
          </p:nvPr>
        </p:nvSpPr>
        <p:spPr>
          <a:xfrm>
            <a:off x="107504" y="161683"/>
            <a:ext cx="8928992" cy="822118"/>
          </a:xfrm>
        </p:spPr>
        <p:txBody>
          <a:bodyPr/>
          <a:lstStyle/>
          <a:p>
            <a:r>
              <a:rPr lang="en-NZ" dirty="0"/>
              <a:t>Linking systems thinking and design</a:t>
            </a:r>
          </a:p>
        </p:txBody>
      </p:sp>
      <p:pic>
        <p:nvPicPr>
          <p:cNvPr id="11" name="Picture 10">
            <a:hlinkClick r:id="rId2"/>
            <a:extLst>
              <a:ext uri="{FF2B5EF4-FFF2-40B4-BE49-F238E27FC236}">
                <a16:creationId xmlns:a16="http://schemas.microsoft.com/office/drawing/2014/main" id="{1B828A2D-7C8D-45C4-AFDE-0E57F46BF874}"/>
              </a:ext>
            </a:extLst>
          </p:cNvPr>
          <p:cNvPicPr>
            <a:picLocks noChangeAspect="1"/>
          </p:cNvPicPr>
          <p:nvPr/>
        </p:nvPicPr>
        <p:blipFill>
          <a:blip r:embed="rId3"/>
          <a:stretch>
            <a:fillRect/>
          </a:stretch>
        </p:blipFill>
        <p:spPr>
          <a:xfrm>
            <a:off x="4167220" y="6444478"/>
            <a:ext cx="967214" cy="356488"/>
          </a:xfrm>
          <a:prstGeom prst="rect">
            <a:avLst/>
          </a:prstGeom>
        </p:spPr>
      </p:pic>
      <p:sp>
        <p:nvSpPr>
          <p:cNvPr id="19" name="TextBox 18">
            <a:extLst>
              <a:ext uri="{FF2B5EF4-FFF2-40B4-BE49-F238E27FC236}">
                <a16:creationId xmlns:a16="http://schemas.microsoft.com/office/drawing/2014/main" id="{29CB7E97-8884-4055-B210-1000549E4102}"/>
              </a:ext>
            </a:extLst>
          </p:cNvPr>
          <p:cNvSpPr txBox="1"/>
          <p:nvPr/>
        </p:nvSpPr>
        <p:spPr>
          <a:xfrm>
            <a:off x="5108896" y="6444478"/>
            <a:ext cx="1944216"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2"/>
              </a:rPr>
              <a:t>Systemic design</a:t>
            </a:r>
            <a:endParaRPr lang="en-NZ"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1D0949F-68FE-43BF-82D8-A6D37258CD9A}"/>
              </a:ext>
            </a:extLst>
          </p:cNvPr>
          <p:cNvSpPr txBox="1"/>
          <p:nvPr/>
        </p:nvSpPr>
        <p:spPr>
          <a:xfrm>
            <a:off x="2627784" y="6484222"/>
            <a:ext cx="1643232"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sp>
        <p:nvSpPr>
          <p:cNvPr id="22" name="Oval 21">
            <a:extLst>
              <a:ext uri="{FF2B5EF4-FFF2-40B4-BE49-F238E27FC236}">
                <a16:creationId xmlns:a16="http://schemas.microsoft.com/office/drawing/2014/main" id="{CAF978BE-4D96-4203-BC35-19C53CF8D044}"/>
              </a:ext>
            </a:extLst>
          </p:cNvPr>
          <p:cNvSpPr/>
          <p:nvPr/>
        </p:nvSpPr>
        <p:spPr>
          <a:xfrm>
            <a:off x="2987824" y="1577814"/>
            <a:ext cx="2997502" cy="2448272"/>
          </a:xfrm>
          <a:prstGeom prst="ellipse">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3" name="Slide Number Placeholder 3">
            <a:extLst>
              <a:ext uri="{FF2B5EF4-FFF2-40B4-BE49-F238E27FC236}">
                <a16:creationId xmlns:a16="http://schemas.microsoft.com/office/drawing/2014/main" id="{7733FE74-1188-451B-9F8D-77B1C81AC0AE}"/>
              </a:ext>
            </a:extLst>
          </p:cNvPr>
          <p:cNvSpPr>
            <a:spLocks noGrp="1"/>
          </p:cNvSpPr>
          <p:nvPr>
            <p:ph type="sldNum" sz="quarter" idx="12"/>
          </p:nvPr>
        </p:nvSpPr>
        <p:spPr>
          <a:xfrm>
            <a:off x="8531225" y="6453336"/>
            <a:ext cx="561975" cy="365125"/>
          </a:xfrm>
        </p:spPr>
        <p:txBody>
          <a:bodyPr/>
          <a:lstStyle/>
          <a:p>
            <a:fld id="{F38DF745-7D3F-47F4-83A3-874385CFAA69}" type="slidenum">
              <a:rPr lang="en-US" smtClean="0"/>
              <a:pPr/>
              <a:t>23</a:t>
            </a:fld>
            <a:endParaRPr lang="en-US"/>
          </a:p>
        </p:txBody>
      </p:sp>
    </p:spTree>
    <p:extLst>
      <p:ext uri="{BB962C8B-B14F-4D97-AF65-F5344CB8AC3E}">
        <p14:creationId xmlns:p14="http://schemas.microsoft.com/office/powerpoint/2010/main" val="3082248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3573-9B8D-43C1-8A26-3B7662E45A76}"/>
              </a:ext>
            </a:extLst>
          </p:cNvPr>
          <p:cNvSpPr>
            <a:spLocks noGrp="1"/>
          </p:cNvSpPr>
          <p:nvPr>
            <p:ph type="title"/>
          </p:nvPr>
        </p:nvSpPr>
        <p:spPr>
          <a:xfrm>
            <a:off x="457200" y="50296"/>
            <a:ext cx="8229600" cy="763488"/>
          </a:xfrm>
        </p:spPr>
        <p:txBody>
          <a:bodyPr/>
          <a:lstStyle/>
          <a:p>
            <a:r>
              <a:rPr lang="en-NZ" dirty="0"/>
              <a:t>Systemic design</a:t>
            </a:r>
          </a:p>
        </p:txBody>
      </p:sp>
      <p:sp>
        <p:nvSpPr>
          <p:cNvPr id="3" name="Content Placeholder 2">
            <a:extLst>
              <a:ext uri="{FF2B5EF4-FFF2-40B4-BE49-F238E27FC236}">
                <a16:creationId xmlns:a16="http://schemas.microsoft.com/office/drawing/2014/main" id="{48AF4A0B-24A3-4B18-8BD8-8EAFFAF1C997}"/>
              </a:ext>
            </a:extLst>
          </p:cNvPr>
          <p:cNvSpPr>
            <a:spLocks noGrp="1"/>
          </p:cNvSpPr>
          <p:nvPr>
            <p:ph idx="1"/>
          </p:nvPr>
        </p:nvSpPr>
        <p:spPr>
          <a:xfrm>
            <a:off x="757223" y="1052736"/>
            <a:ext cx="7787208" cy="4896544"/>
          </a:xfrm>
        </p:spPr>
        <p:txBody>
          <a:bodyPr>
            <a:normAutofit fontScale="92500"/>
          </a:bodyPr>
          <a:lstStyle/>
          <a:p>
            <a:pPr marL="0" indent="0">
              <a:buNone/>
            </a:pPr>
            <a:r>
              <a:rPr lang="en-NZ" sz="2400" dirty="0">
                <a:latin typeface="+mn-lt"/>
                <a:cs typeface="Arial" panose="020B0604020202020204" pitchFamily="34" charset="0"/>
              </a:rPr>
              <a:t>These frameworks link together to support collaborative decision-making. For example key functions in a typical adaptive management/policy setting process may include:</a:t>
            </a:r>
          </a:p>
          <a:p>
            <a:pPr marL="0" indent="0">
              <a:buNone/>
            </a:pPr>
            <a:endParaRPr lang="en-NZ" sz="2400" dirty="0">
              <a:latin typeface="+mn-lt"/>
              <a:cs typeface="Arial" panose="020B0604020202020204" pitchFamily="34" charset="0"/>
            </a:endParaRPr>
          </a:p>
          <a:p>
            <a:r>
              <a:rPr lang="en-NZ" sz="2400" dirty="0">
                <a:latin typeface="+mn-lt"/>
                <a:cs typeface="Arial" panose="020B0604020202020204" pitchFamily="34" charset="0"/>
              </a:rPr>
              <a:t>[Systems thinking] Involving participants in understanding issue and wider context (recognizing different perspectives/problem structuring, potential leverage points)</a:t>
            </a:r>
          </a:p>
          <a:p>
            <a:endParaRPr lang="en-NZ" sz="2400" dirty="0">
              <a:latin typeface="+mn-lt"/>
              <a:cs typeface="Arial" panose="020B0604020202020204" pitchFamily="34" charset="0"/>
            </a:endParaRPr>
          </a:p>
          <a:p>
            <a:r>
              <a:rPr lang="en-NZ" sz="2400" dirty="0">
                <a:latin typeface="+mn-lt"/>
                <a:cs typeface="Arial" panose="020B0604020202020204" pitchFamily="34" charset="0"/>
              </a:rPr>
              <a:t>[Design thinking] Jointly develop action plans (identify activities, outcomes, and assumptions) and M&amp;E plans </a:t>
            </a:r>
          </a:p>
          <a:p>
            <a:endParaRPr lang="en-NZ" sz="2400" dirty="0">
              <a:latin typeface="+mn-lt"/>
              <a:cs typeface="Arial" panose="020B0604020202020204" pitchFamily="34" charset="0"/>
            </a:endParaRPr>
          </a:p>
          <a:p>
            <a:r>
              <a:rPr lang="en-NZ" sz="2400" dirty="0">
                <a:latin typeface="+mn-lt"/>
                <a:cs typeface="Arial" panose="020B0604020202020204" pitchFamily="34" charset="0"/>
              </a:rPr>
              <a:t>[Reflective thinking] Learn and refine (adaptive management)</a:t>
            </a:r>
          </a:p>
        </p:txBody>
      </p:sp>
      <p:sp>
        <p:nvSpPr>
          <p:cNvPr id="4" name="Slide Number Placeholder 3">
            <a:extLst>
              <a:ext uri="{FF2B5EF4-FFF2-40B4-BE49-F238E27FC236}">
                <a16:creationId xmlns:a16="http://schemas.microsoft.com/office/drawing/2014/main" id="{8087630F-4FAB-48E9-A607-D87B5309B3C3}"/>
              </a:ext>
            </a:extLst>
          </p:cNvPr>
          <p:cNvSpPr>
            <a:spLocks noGrp="1"/>
          </p:cNvSpPr>
          <p:nvPr>
            <p:ph type="sldNum" sz="quarter" idx="12"/>
          </p:nvPr>
        </p:nvSpPr>
        <p:spPr/>
        <p:txBody>
          <a:bodyPr/>
          <a:lstStyle/>
          <a:p>
            <a:fld id="{F38DF745-7D3F-47F4-83A3-874385CFAA69}" type="slidenum">
              <a:rPr lang="en-US" smtClean="0"/>
              <a:pPr/>
              <a:t>24</a:t>
            </a:fld>
            <a:endParaRPr lang="en-US"/>
          </a:p>
        </p:txBody>
      </p:sp>
      <p:pic>
        <p:nvPicPr>
          <p:cNvPr id="6" name="Picture 5">
            <a:hlinkClick r:id="rId3"/>
            <a:extLst>
              <a:ext uri="{FF2B5EF4-FFF2-40B4-BE49-F238E27FC236}">
                <a16:creationId xmlns:a16="http://schemas.microsoft.com/office/drawing/2014/main" id="{95FB5FEB-2B29-4E2A-A5A7-566F314608CA}"/>
              </a:ext>
            </a:extLst>
          </p:cNvPr>
          <p:cNvPicPr>
            <a:picLocks noChangeAspect="1"/>
          </p:cNvPicPr>
          <p:nvPr/>
        </p:nvPicPr>
        <p:blipFill>
          <a:blip r:embed="rId4"/>
          <a:stretch>
            <a:fillRect/>
          </a:stretch>
        </p:blipFill>
        <p:spPr>
          <a:xfrm>
            <a:off x="4167220" y="6444478"/>
            <a:ext cx="967214" cy="356488"/>
          </a:xfrm>
          <a:prstGeom prst="rect">
            <a:avLst/>
          </a:prstGeom>
        </p:spPr>
      </p:pic>
      <p:sp>
        <p:nvSpPr>
          <p:cNvPr id="7" name="TextBox 6">
            <a:extLst>
              <a:ext uri="{FF2B5EF4-FFF2-40B4-BE49-F238E27FC236}">
                <a16:creationId xmlns:a16="http://schemas.microsoft.com/office/drawing/2014/main" id="{C840BF80-5CE0-4808-958E-5F1693A3B74C}"/>
              </a:ext>
            </a:extLst>
          </p:cNvPr>
          <p:cNvSpPr txBox="1"/>
          <p:nvPr/>
        </p:nvSpPr>
        <p:spPr>
          <a:xfrm>
            <a:off x="5108896" y="6444478"/>
            <a:ext cx="1944216"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3"/>
              </a:rPr>
              <a:t>Systemic design</a:t>
            </a:r>
            <a:endParaRPr lang="en-NZ"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93E6932-A227-4880-B821-BA01FE5DAAB5}"/>
              </a:ext>
            </a:extLst>
          </p:cNvPr>
          <p:cNvSpPr txBox="1"/>
          <p:nvPr/>
        </p:nvSpPr>
        <p:spPr>
          <a:xfrm>
            <a:off x="2627784" y="6484222"/>
            <a:ext cx="1643232"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spTree>
    <p:extLst>
      <p:ext uri="{BB962C8B-B14F-4D97-AF65-F5344CB8AC3E}">
        <p14:creationId xmlns:p14="http://schemas.microsoft.com/office/powerpoint/2010/main" val="6078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5DB048B-9849-40A4-96DD-7155CF609157}"/>
              </a:ext>
            </a:extLst>
          </p:cNvPr>
          <p:cNvSpPr>
            <a:spLocks noGrp="1"/>
          </p:cNvSpPr>
          <p:nvPr>
            <p:ph type="title"/>
          </p:nvPr>
        </p:nvSpPr>
        <p:spPr>
          <a:xfrm>
            <a:off x="457200" y="404664"/>
            <a:ext cx="8229600" cy="1051520"/>
          </a:xfrm>
        </p:spPr>
        <p:txBody>
          <a:bodyPr/>
          <a:lstStyle/>
          <a:p>
            <a:r>
              <a:rPr lang="en-NZ" sz="3200" dirty="0"/>
              <a:t>Tools/methods for systems thinking and systemic design can be grouped by function</a:t>
            </a:r>
          </a:p>
        </p:txBody>
      </p:sp>
      <p:sp>
        <p:nvSpPr>
          <p:cNvPr id="2" name="Oval 1">
            <a:extLst>
              <a:ext uri="{FF2B5EF4-FFF2-40B4-BE49-F238E27FC236}">
                <a16:creationId xmlns:a16="http://schemas.microsoft.com/office/drawing/2014/main" id="{6762C8E9-2A24-43C0-AEDA-6E44B3CBFF4F}"/>
              </a:ext>
            </a:extLst>
          </p:cNvPr>
          <p:cNvSpPr/>
          <p:nvPr/>
        </p:nvSpPr>
        <p:spPr>
          <a:xfrm>
            <a:off x="1331640" y="1836069"/>
            <a:ext cx="6336704" cy="2376259"/>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 name="Title 1">
            <a:extLst>
              <a:ext uri="{FF2B5EF4-FFF2-40B4-BE49-F238E27FC236}">
                <a16:creationId xmlns:a16="http://schemas.microsoft.com/office/drawing/2014/main" id="{440A87ED-E616-4831-9739-BEA1FBE4C0EB}"/>
              </a:ext>
            </a:extLst>
          </p:cNvPr>
          <p:cNvSpPr txBox="1">
            <a:spLocks/>
          </p:cNvSpPr>
          <p:nvPr/>
        </p:nvSpPr>
        <p:spPr>
          <a:xfrm>
            <a:off x="2123728" y="1980085"/>
            <a:ext cx="4608512" cy="1845418"/>
          </a:xfrm>
          <a:prstGeom prst="rect">
            <a:avLst/>
          </a:prstGeom>
        </p:spPr>
        <p:txBody>
          <a:bodyPr vert="horz" lIns="91440" tIns="45720" rIns="91440" bIns="45720" rtlCol="0" anchor="b">
            <a:noAutofit/>
          </a:bodyPr>
          <a:lst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571500" indent="-571500" algn="l">
              <a:buFont typeface="Arial" panose="020B0604020202020204" pitchFamily="34" charset="0"/>
              <a:buChar char="•"/>
            </a:pPr>
            <a:r>
              <a:rPr lang="en-NZ" sz="2400" dirty="0">
                <a:solidFill>
                  <a:schemeClr val="tx1"/>
                </a:solidFill>
              </a:rPr>
              <a:t>Understanding the system</a:t>
            </a:r>
          </a:p>
          <a:p>
            <a:pPr marL="571500" indent="-571500" algn="l">
              <a:buFont typeface="Arial" panose="020B0604020202020204" pitchFamily="34" charset="0"/>
              <a:buChar char="•"/>
            </a:pPr>
            <a:r>
              <a:rPr lang="en-NZ" sz="2400" dirty="0">
                <a:solidFill>
                  <a:schemeClr val="tx1"/>
                </a:solidFill>
              </a:rPr>
              <a:t>Co-designing solutions</a:t>
            </a:r>
          </a:p>
          <a:p>
            <a:pPr marL="571500" indent="-571500" algn="l">
              <a:buFont typeface="Arial" panose="020B0604020202020204" pitchFamily="34" charset="0"/>
              <a:buChar char="•"/>
            </a:pPr>
            <a:r>
              <a:rPr lang="en-NZ" sz="2400" dirty="0">
                <a:solidFill>
                  <a:schemeClr val="tx1"/>
                </a:solidFill>
              </a:rPr>
              <a:t>Monitor, reflect and adapt</a:t>
            </a:r>
          </a:p>
        </p:txBody>
      </p:sp>
      <p:sp>
        <p:nvSpPr>
          <p:cNvPr id="6" name="Rectangle: Rounded Corners 5">
            <a:extLst>
              <a:ext uri="{FF2B5EF4-FFF2-40B4-BE49-F238E27FC236}">
                <a16:creationId xmlns:a16="http://schemas.microsoft.com/office/drawing/2014/main" id="{FA9564B9-ADE9-474A-A9F1-23304E60DB40}"/>
              </a:ext>
            </a:extLst>
          </p:cNvPr>
          <p:cNvSpPr/>
          <p:nvPr/>
        </p:nvSpPr>
        <p:spPr>
          <a:xfrm>
            <a:off x="1691680" y="4140325"/>
            <a:ext cx="5832648" cy="64807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itle 1">
            <a:extLst>
              <a:ext uri="{FF2B5EF4-FFF2-40B4-BE49-F238E27FC236}">
                <a16:creationId xmlns:a16="http://schemas.microsoft.com/office/drawing/2014/main" id="{73AB2E8D-230F-4E9B-8B6B-79C45D8E6505}"/>
              </a:ext>
            </a:extLst>
          </p:cNvPr>
          <p:cNvSpPr txBox="1">
            <a:spLocks/>
          </p:cNvSpPr>
          <p:nvPr/>
        </p:nvSpPr>
        <p:spPr>
          <a:xfrm>
            <a:off x="2195736" y="4035332"/>
            <a:ext cx="4746570" cy="648073"/>
          </a:xfrm>
          <a:prstGeom prst="rect">
            <a:avLst/>
          </a:prstGeom>
        </p:spPr>
        <p:txBody>
          <a:bodyPr vert="horz" lIns="91440" tIns="45720" rIns="91440" bIns="45720" rtlCol="0" anchor="b">
            <a:noAutofit/>
          </a:bodyPr>
          <a:lst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marL="571500" indent="-571500" algn="l">
              <a:buFont typeface="Arial" panose="020B0604020202020204" pitchFamily="34" charset="0"/>
              <a:buChar char="•"/>
            </a:pPr>
            <a:r>
              <a:rPr lang="en-NZ" sz="2400" dirty="0">
                <a:solidFill>
                  <a:schemeClr val="bg1"/>
                </a:solidFill>
              </a:rPr>
              <a:t>Dialogue and collaboration</a:t>
            </a:r>
          </a:p>
        </p:txBody>
      </p:sp>
      <p:sp>
        <p:nvSpPr>
          <p:cNvPr id="9" name="TextBox 8">
            <a:extLst>
              <a:ext uri="{FF2B5EF4-FFF2-40B4-BE49-F238E27FC236}">
                <a16:creationId xmlns:a16="http://schemas.microsoft.com/office/drawing/2014/main" id="{FE67865E-8E5C-4DE2-8E46-B9640A39FE09}"/>
              </a:ext>
            </a:extLst>
          </p:cNvPr>
          <p:cNvSpPr txBox="1"/>
          <p:nvPr/>
        </p:nvSpPr>
        <p:spPr>
          <a:xfrm>
            <a:off x="316033" y="5103219"/>
            <a:ext cx="8576447" cy="1446550"/>
          </a:xfrm>
          <a:prstGeom prst="rect">
            <a:avLst/>
          </a:prstGeom>
          <a:noFill/>
        </p:spPr>
        <p:txBody>
          <a:bodyPr wrap="square" rtlCol="0">
            <a:spAutoFit/>
          </a:bodyPr>
          <a:lstStyle/>
          <a:p>
            <a:r>
              <a:rPr lang="en-NZ" sz="2200" dirty="0">
                <a:solidFill>
                  <a:schemeClr val="tx1">
                    <a:lumMod val="50000"/>
                    <a:lumOff val="50000"/>
                  </a:schemeClr>
                </a:solidFill>
                <a:cs typeface="Arial" panose="020B0604020202020204" pitchFamily="34" charset="0"/>
              </a:rPr>
              <a:t>The first three functions essentially can be seen as linked elements in an iterative and experiential learning cycle – in a systems approach each is best carried out using tools that support dialogue and collaboration among the stakeholder groups involved. </a:t>
            </a:r>
          </a:p>
        </p:txBody>
      </p:sp>
      <p:sp>
        <p:nvSpPr>
          <p:cNvPr id="10" name="Slide Number Placeholder 3">
            <a:extLst>
              <a:ext uri="{FF2B5EF4-FFF2-40B4-BE49-F238E27FC236}">
                <a16:creationId xmlns:a16="http://schemas.microsoft.com/office/drawing/2014/main" id="{DC68D5AA-456D-4497-A79F-154B7C62A9B6}"/>
              </a:ext>
            </a:extLst>
          </p:cNvPr>
          <p:cNvSpPr txBox="1">
            <a:spLocks/>
          </p:cNvSpPr>
          <p:nvPr/>
        </p:nvSpPr>
        <p:spPr>
          <a:xfrm>
            <a:off x="8531225" y="6453336"/>
            <a:ext cx="561975" cy="365125"/>
          </a:xfrm>
          <a:prstGeom prst="rect">
            <a:avLst/>
          </a:prstGeom>
        </p:spPr>
        <p:txBody>
          <a:bodyPr vert="horz" lIns="27432" tIns="45720" rIns="45720" bIns="45720" rtlCol="0" anchor="ctr"/>
          <a:lstStyle>
            <a:defPPr>
              <a:defRPr lang="en-US"/>
            </a:defPPr>
            <a:lvl1pPr marL="0" algn="l" defTabSz="914400" rtl="0" eaLnBrk="1" latinLnBrk="0" hangingPunct="1">
              <a:defRPr sz="9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25</a:t>
            </a:fld>
            <a:endParaRPr lang="en-US"/>
          </a:p>
        </p:txBody>
      </p:sp>
    </p:spTree>
    <p:extLst>
      <p:ext uri="{BB962C8B-B14F-4D97-AF65-F5344CB8AC3E}">
        <p14:creationId xmlns:p14="http://schemas.microsoft.com/office/powerpoint/2010/main" val="328618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18DDF-554A-4E96-950D-20DFBE946907}"/>
              </a:ext>
            </a:extLst>
          </p:cNvPr>
          <p:cNvSpPr>
            <a:spLocks noGrp="1"/>
          </p:cNvSpPr>
          <p:nvPr>
            <p:ph type="sldNum" sz="quarter" idx="12"/>
          </p:nvPr>
        </p:nvSpPr>
        <p:spPr>
          <a:xfrm>
            <a:off x="8461270" y="6392433"/>
            <a:ext cx="561975" cy="365125"/>
          </a:xfrm>
        </p:spPr>
        <p:txBody>
          <a:bodyPr/>
          <a:lstStyle/>
          <a:p>
            <a:fld id="{F38DF745-7D3F-47F4-83A3-874385CFAA69}" type="slidenum">
              <a:rPr lang="en-US" smtClean="0"/>
              <a:pPr/>
              <a:t>26</a:t>
            </a:fld>
            <a:endParaRPr lang="en-US" dirty="0"/>
          </a:p>
        </p:txBody>
      </p:sp>
      <p:sp>
        <p:nvSpPr>
          <p:cNvPr id="5" name="Title 1">
            <a:extLst>
              <a:ext uri="{FF2B5EF4-FFF2-40B4-BE49-F238E27FC236}">
                <a16:creationId xmlns:a16="http://schemas.microsoft.com/office/drawing/2014/main" id="{A77E4F4C-F56D-48F6-802A-A068A5093C63}"/>
              </a:ext>
            </a:extLst>
          </p:cNvPr>
          <p:cNvSpPr>
            <a:spLocks noGrp="1"/>
          </p:cNvSpPr>
          <p:nvPr/>
        </p:nvSpPr>
        <p:spPr>
          <a:xfrm>
            <a:off x="630280" y="24305"/>
            <a:ext cx="8208912" cy="68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600" dirty="0">
                <a:solidFill>
                  <a:schemeClr val="tx2"/>
                </a:solidFill>
                <a:latin typeface="Palatino Linotype" panose="02040502050505030304" pitchFamily="18" charset="0"/>
              </a:rPr>
              <a:t>Tools/methods for systemic design</a:t>
            </a:r>
          </a:p>
        </p:txBody>
      </p:sp>
      <p:sp>
        <p:nvSpPr>
          <p:cNvPr id="20" name="Oval 19">
            <a:extLst>
              <a:ext uri="{FF2B5EF4-FFF2-40B4-BE49-F238E27FC236}">
                <a16:creationId xmlns:a16="http://schemas.microsoft.com/office/drawing/2014/main" id="{32F5CF24-8808-465D-8949-DFED759F9EF5}"/>
              </a:ext>
            </a:extLst>
          </p:cNvPr>
          <p:cNvSpPr/>
          <p:nvPr/>
        </p:nvSpPr>
        <p:spPr>
          <a:xfrm>
            <a:off x="2772437" y="2283687"/>
            <a:ext cx="4165619" cy="27497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dirty="0"/>
          </a:p>
        </p:txBody>
      </p:sp>
      <p:sp>
        <p:nvSpPr>
          <p:cNvPr id="28" name="TextBox 27">
            <a:extLst>
              <a:ext uri="{FF2B5EF4-FFF2-40B4-BE49-F238E27FC236}">
                <a16:creationId xmlns:a16="http://schemas.microsoft.com/office/drawing/2014/main" id="{D5B69836-931E-4441-8048-DE2FEF542CF0}"/>
              </a:ext>
            </a:extLst>
          </p:cNvPr>
          <p:cNvSpPr txBox="1"/>
          <p:nvPr/>
        </p:nvSpPr>
        <p:spPr>
          <a:xfrm>
            <a:off x="3289583" y="3085760"/>
            <a:ext cx="3057617" cy="707886"/>
          </a:xfrm>
          <a:prstGeom prst="rect">
            <a:avLst/>
          </a:prstGeom>
          <a:noFill/>
          <a:ln>
            <a:noFill/>
          </a:ln>
        </p:spPr>
        <p:txBody>
          <a:bodyPr wrap="square" rtlCol="0">
            <a:spAutoFit/>
          </a:bodyPr>
          <a:lstStyle/>
          <a:p>
            <a:pPr algn="ctr"/>
            <a:r>
              <a:rPr lang="en-NZ" sz="2000" b="1" dirty="0">
                <a:solidFill>
                  <a:schemeClr val="bg1"/>
                </a:solidFill>
                <a:latin typeface="Arial" panose="020B0604020202020204" pitchFamily="34" charset="0"/>
                <a:cs typeface="Arial" panose="020B0604020202020204" pitchFamily="34" charset="0"/>
              </a:rPr>
              <a:t>Dialogue &amp;</a:t>
            </a:r>
            <a:r>
              <a:rPr lang="en-NZ" sz="2000" b="1" dirty="0">
                <a:latin typeface="Arial" panose="020B0604020202020204" pitchFamily="34" charset="0"/>
                <a:cs typeface="Arial" panose="020B0604020202020204" pitchFamily="34" charset="0"/>
              </a:rPr>
              <a:t> </a:t>
            </a:r>
            <a:r>
              <a:rPr lang="en-NZ" sz="2000" b="1" dirty="0">
                <a:solidFill>
                  <a:schemeClr val="bg1"/>
                </a:solidFill>
                <a:latin typeface="Arial" panose="020B0604020202020204" pitchFamily="34" charset="0"/>
                <a:cs typeface="Arial" panose="020B0604020202020204" pitchFamily="34" charset="0"/>
              </a:rPr>
              <a:t>collaboration</a:t>
            </a:r>
          </a:p>
        </p:txBody>
      </p:sp>
      <p:sp>
        <p:nvSpPr>
          <p:cNvPr id="9" name="Content Placeholder 2">
            <a:extLst>
              <a:ext uri="{FF2B5EF4-FFF2-40B4-BE49-F238E27FC236}">
                <a16:creationId xmlns:a16="http://schemas.microsoft.com/office/drawing/2014/main" id="{ED097BDC-C4EB-449A-A347-EA18A76F02CB}"/>
              </a:ext>
            </a:extLst>
          </p:cNvPr>
          <p:cNvSpPr txBox="1">
            <a:spLocks/>
          </p:cNvSpPr>
          <p:nvPr/>
        </p:nvSpPr>
        <p:spPr>
          <a:xfrm>
            <a:off x="2827943" y="5603055"/>
            <a:ext cx="2952328" cy="136815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NZ" sz="2000" i="1" dirty="0">
                <a:solidFill>
                  <a:schemeClr val="tx1"/>
                </a:solidFill>
                <a:latin typeface="Arial" panose="020B0604020202020204" pitchFamily="34" charset="0"/>
                <a:cs typeface="Arial" panose="020B0604020202020204" pitchFamily="34" charset="0"/>
              </a:rPr>
              <a:t>Implementation by organizations, other key stakeholders</a:t>
            </a:r>
          </a:p>
          <a:p>
            <a:endParaRPr lang="en-NZ" sz="2250" dirty="0">
              <a:solidFill>
                <a:schemeClr val="tx1"/>
              </a:solidFill>
              <a:latin typeface="Arial" panose="020B0604020202020204" pitchFamily="34" charset="0"/>
              <a:cs typeface="Arial" panose="020B0604020202020204" pitchFamily="34" charset="0"/>
            </a:endParaRPr>
          </a:p>
          <a:p>
            <a:endParaRPr lang="en-NZ" sz="2250" dirty="0">
              <a:solidFill>
                <a:schemeClr val="tx1"/>
              </a:solidFill>
              <a:latin typeface="Arial" panose="020B0604020202020204" pitchFamily="34" charset="0"/>
              <a:cs typeface="Arial" panose="020B0604020202020204" pitchFamily="34" charset="0"/>
            </a:endParaRPr>
          </a:p>
          <a:p>
            <a:endParaRPr lang="en-NZ" dirty="0">
              <a:solidFill>
                <a:schemeClr val="tx1">
                  <a:lumMod val="65000"/>
                  <a:lumOff val="35000"/>
                </a:schemeClr>
              </a:solidFill>
            </a:endParaRPr>
          </a:p>
        </p:txBody>
      </p:sp>
      <p:sp>
        <p:nvSpPr>
          <p:cNvPr id="13" name="Arrow: Bent 12">
            <a:extLst>
              <a:ext uri="{FF2B5EF4-FFF2-40B4-BE49-F238E27FC236}">
                <a16:creationId xmlns:a16="http://schemas.microsoft.com/office/drawing/2014/main" id="{77239F34-F3D3-4EF7-BE45-2E18D0D1852F}"/>
              </a:ext>
            </a:extLst>
          </p:cNvPr>
          <p:cNvSpPr/>
          <p:nvPr/>
        </p:nvSpPr>
        <p:spPr>
          <a:xfrm rot="10800000">
            <a:off x="6330786" y="3987090"/>
            <a:ext cx="1933380" cy="2485632"/>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4" name="Arrow: Bent 13">
            <a:extLst>
              <a:ext uri="{FF2B5EF4-FFF2-40B4-BE49-F238E27FC236}">
                <a16:creationId xmlns:a16="http://schemas.microsoft.com/office/drawing/2014/main" id="{A8A59F09-ED05-44F5-99FC-9E6F500E9407}"/>
              </a:ext>
            </a:extLst>
          </p:cNvPr>
          <p:cNvSpPr/>
          <p:nvPr/>
        </p:nvSpPr>
        <p:spPr>
          <a:xfrm rot="16200000">
            <a:off x="923060" y="4813888"/>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5" name="Arrow: Bent 14">
            <a:extLst>
              <a:ext uri="{FF2B5EF4-FFF2-40B4-BE49-F238E27FC236}">
                <a16:creationId xmlns:a16="http://schemas.microsoft.com/office/drawing/2014/main" id="{94021450-048C-46B7-AC4E-4F171369CEDD}"/>
              </a:ext>
            </a:extLst>
          </p:cNvPr>
          <p:cNvSpPr/>
          <p:nvPr/>
        </p:nvSpPr>
        <p:spPr>
          <a:xfrm>
            <a:off x="1074872" y="1748494"/>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4" name="Arrow: Bent 43">
            <a:extLst>
              <a:ext uri="{FF2B5EF4-FFF2-40B4-BE49-F238E27FC236}">
                <a16:creationId xmlns:a16="http://schemas.microsoft.com/office/drawing/2014/main" id="{A6A28142-8B1B-4133-84DB-7F5288C5A066}"/>
              </a:ext>
            </a:extLst>
          </p:cNvPr>
          <p:cNvSpPr/>
          <p:nvPr/>
        </p:nvSpPr>
        <p:spPr>
          <a:xfrm rot="16200000">
            <a:off x="934215" y="4846970"/>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5" name="Arrow: Bent 44">
            <a:extLst>
              <a:ext uri="{FF2B5EF4-FFF2-40B4-BE49-F238E27FC236}">
                <a16:creationId xmlns:a16="http://schemas.microsoft.com/office/drawing/2014/main" id="{81F8A556-D163-45FE-81FD-4A74E1AA3136}"/>
              </a:ext>
            </a:extLst>
          </p:cNvPr>
          <p:cNvSpPr/>
          <p:nvPr/>
        </p:nvSpPr>
        <p:spPr>
          <a:xfrm>
            <a:off x="1086027" y="1781576"/>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35" name="TextBox 34">
            <a:extLst>
              <a:ext uri="{FF2B5EF4-FFF2-40B4-BE49-F238E27FC236}">
                <a16:creationId xmlns:a16="http://schemas.microsoft.com/office/drawing/2014/main" id="{4F196800-5FBD-4C45-AFD6-AF57FBA5A725}"/>
              </a:ext>
            </a:extLst>
          </p:cNvPr>
          <p:cNvSpPr txBox="1"/>
          <p:nvPr/>
        </p:nvSpPr>
        <p:spPr>
          <a:xfrm>
            <a:off x="6459428" y="1815522"/>
            <a:ext cx="62999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5400" b="1" dirty="0">
                <a:solidFill>
                  <a:schemeClr val="tx2"/>
                </a:solidFill>
              </a:rPr>
              <a:t>+</a:t>
            </a:r>
          </a:p>
        </p:txBody>
      </p:sp>
      <p:sp>
        <p:nvSpPr>
          <p:cNvPr id="7" name="Rectangle: Rounded Corners 6">
            <a:extLst>
              <a:ext uri="{FF2B5EF4-FFF2-40B4-BE49-F238E27FC236}">
                <a16:creationId xmlns:a16="http://schemas.microsoft.com/office/drawing/2014/main" id="{CF714E36-B5BF-4235-BB71-127F4A2D85D6}"/>
              </a:ext>
            </a:extLst>
          </p:cNvPr>
          <p:cNvSpPr/>
          <p:nvPr/>
        </p:nvSpPr>
        <p:spPr>
          <a:xfrm>
            <a:off x="6287650" y="2650735"/>
            <a:ext cx="2662610" cy="108012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134033FA-8646-45D7-BC55-4C46B2A0E318}"/>
              </a:ext>
            </a:extLst>
          </p:cNvPr>
          <p:cNvSpPr txBox="1"/>
          <p:nvPr/>
        </p:nvSpPr>
        <p:spPr>
          <a:xfrm>
            <a:off x="6608853" y="2757753"/>
            <a:ext cx="1253364" cy="261610"/>
          </a:xfrm>
          <a:prstGeom prst="rect">
            <a:avLst/>
          </a:prstGeom>
          <a:noFill/>
        </p:spPr>
        <p:txBody>
          <a:bodyPr wrap="square" rtlCol="0">
            <a:spAutoFit/>
          </a:bodyPr>
          <a:lstStyle/>
          <a:p>
            <a:r>
              <a:rPr lang="en-NZ" sz="1100" i="1" dirty="0"/>
              <a:t>Leverage points</a:t>
            </a:r>
          </a:p>
        </p:txBody>
      </p:sp>
      <p:sp>
        <p:nvSpPr>
          <p:cNvPr id="12" name="TextBox 11">
            <a:extLst>
              <a:ext uri="{FF2B5EF4-FFF2-40B4-BE49-F238E27FC236}">
                <a16:creationId xmlns:a16="http://schemas.microsoft.com/office/drawing/2014/main" id="{79506B36-FD66-4E47-AEFD-FF6870044E71}"/>
              </a:ext>
            </a:extLst>
          </p:cNvPr>
          <p:cNvSpPr txBox="1"/>
          <p:nvPr/>
        </p:nvSpPr>
        <p:spPr>
          <a:xfrm>
            <a:off x="6617923" y="3452740"/>
            <a:ext cx="2305844" cy="276999"/>
          </a:xfrm>
          <a:prstGeom prst="rect">
            <a:avLst/>
          </a:prstGeom>
          <a:noFill/>
        </p:spPr>
        <p:txBody>
          <a:bodyPr wrap="square" rtlCol="0">
            <a:spAutoFit/>
          </a:bodyPr>
          <a:lstStyle/>
          <a:p>
            <a:r>
              <a:rPr lang="en-NZ" sz="1200" i="1" dirty="0"/>
              <a:t>Short term and long term goals</a:t>
            </a:r>
          </a:p>
        </p:txBody>
      </p:sp>
      <p:sp>
        <p:nvSpPr>
          <p:cNvPr id="34" name="TextBox 33">
            <a:extLst>
              <a:ext uri="{FF2B5EF4-FFF2-40B4-BE49-F238E27FC236}">
                <a16:creationId xmlns:a16="http://schemas.microsoft.com/office/drawing/2014/main" id="{7E592593-86D7-4317-B85B-8D9FAEEA84AD}"/>
              </a:ext>
            </a:extLst>
          </p:cNvPr>
          <p:cNvSpPr txBox="1"/>
          <p:nvPr/>
        </p:nvSpPr>
        <p:spPr>
          <a:xfrm>
            <a:off x="7803368" y="2776654"/>
            <a:ext cx="1253364" cy="261610"/>
          </a:xfrm>
          <a:prstGeom prst="rect">
            <a:avLst/>
          </a:prstGeom>
          <a:noFill/>
        </p:spPr>
        <p:txBody>
          <a:bodyPr wrap="square" rtlCol="0">
            <a:spAutoFit/>
          </a:bodyPr>
          <a:lstStyle/>
          <a:p>
            <a:r>
              <a:rPr lang="en-NZ" sz="1100" i="1" dirty="0"/>
              <a:t>Action plans</a:t>
            </a:r>
          </a:p>
        </p:txBody>
      </p:sp>
      <p:sp>
        <p:nvSpPr>
          <p:cNvPr id="16" name="TextBox 15">
            <a:extLst>
              <a:ext uri="{FF2B5EF4-FFF2-40B4-BE49-F238E27FC236}">
                <a16:creationId xmlns:a16="http://schemas.microsoft.com/office/drawing/2014/main" id="{F9E1F191-3F0E-4F94-B878-791E03543BF2}"/>
              </a:ext>
            </a:extLst>
          </p:cNvPr>
          <p:cNvSpPr txBox="1"/>
          <p:nvPr/>
        </p:nvSpPr>
        <p:spPr>
          <a:xfrm>
            <a:off x="6424050" y="3057165"/>
            <a:ext cx="241514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Co-design solutions</a:t>
            </a:r>
          </a:p>
        </p:txBody>
      </p:sp>
      <p:sp>
        <p:nvSpPr>
          <p:cNvPr id="36" name="Title 1">
            <a:extLst>
              <a:ext uri="{FF2B5EF4-FFF2-40B4-BE49-F238E27FC236}">
                <a16:creationId xmlns:a16="http://schemas.microsoft.com/office/drawing/2014/main" id="{CFB8B8C0-CF46-49EA-ADC1-9491CDA068EF}"/>
              </a:ext>
            </a:extLst>
          </p:cNvPr>
          <p:cNvSpPr>
            <a:spLocks noGrp="1"/>
          </p:cNvSpPr>
          <p:nvPr/>
        </p:nvSpPr>
        <p:spPr>
          <a:xfrm>
            <a:off x="969003" y="563432"/>
            <a:ext cx="6897998" cy="68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800" dirty="0">
                <a:solidFill>
                  <a:schemeClr val="tx2"/>
                </a:solidFill>
                <a:latin typeface="Palatino Linotype" panose="02040502050505030304" pitchFamily="18" charset="0"/>
              </a:rPr>
              <a:t>- supporting an experiential learning cycle</a:t>
            </a:r>
          </a:p>
        </p:txBody>
      </p:sp>
      <p:sp>
        <p:nvSpPr>
          <p:cNvPr id="3" name="TextBox 2">
            <a:extLst>
              <a:ext uri="{FF2B5EF4-FFF2-40B4-BE49-F238E27FC236}">
                <a16:creationId xmlns:a16="http://schemas.microsoft.com/office/drawing/2014/main" id="{7DF89969-B114-4531-8FA8-21EAC9835669}"/>
              </a:ext>
            </a:extLst>
          </p:cNvPr>
          <p:cNvSpPr txBox="1"/>
          <p:nvPr/>
        </p:nvSpPr>
        <p:spPr>
          <a:xfrm>
            <a:off x="5227960" y="3843092"/>
            <a:ext cx="1688342" cy="276999"/>
          </a:xfrm>
          <a:prstGeom prst="rect">
            <a:avLst/>
          </a:prstGeom>
          <a:noFill/>
        </p:spPr>
        <p:txBody>
          <a:bodyPr wrap="square" rtlCol="0">
            <a:spAutoFit/>
          </a:bodyPr>
          <a:lstStyle/>
          <a:p>
            <a:r>
              <a:rPr lang="en-NZ" sz="1200" i="1" dirty="0">
                <a:solidFill>
                  <a:schemeClr val="bg1"/>
                </a:solidFill>
              </a:rPr>
              <a:t>Multiple perspectives</a:t>
            </a:r>
          </a:p>
        </p:txBody>
      </p:sp>
      <p:sp>
        <p:nvSpPr>
          <p:cNvPr id="37" name="TextBox 36">
            <a:extLst>
              <a:ext uri="{FF2B5EF4-FFF2-40B4-BE49-F238E27FC236}">
                <a16:creationId xmlns:a16="http://schemas.microsoft.com/office/drawing/2014/main" id="{034F400B-0018-42EF-96F5-D27DC564D815}"/>
              </a:ext>
            </a:extLst>
          </p:cNvPr>
          <p:cNvSpPr txBox="1"/>
          <p:nvPr/>
        </p:nvSpPr>
        <p:spPr>
          <a:xfrm>
            <a:off x="3462633" y="3908537"/>
            <a:ext cx="1688342" cy="276999"/>
          </a:xfrm>
          <a:prstGeom prst="rect">
            <a:avLst/>
          </a:prstGeom>
          <a:noFill/>
        </p:spPr>
        <p:txBody>
          <a:bodyPr wrap="square" rtlCol="0">
            <a:spAutoFit/>
          </a:bodyPr>
          <a:lstStyle/>
          <a:p>
            <a:r>
              <a:rPr lang="en-NZ" sz="1200" i="1" dirty="0">
                <a:solidFill>
                  <a:schemeClr val="bg1"/>
                </a:solidFill>
              </a:rPr>
              <a:t>Managing conflict</a:t>
            </a:r>
          </a:p>
        </p:txBody>
      </p:sp>
      <p:sp>
        <p:nvSpPr>
          <p:cNvPr id="39" name="TextBox 38">
            <a:extLst>
              <a:ext uri="{FF2B5EF4-FFF2-40B4-BE49-F238E27FC236}">
                <a16:creationId xmlns:a16="http://schemas.microsoft.com/office/drawing/2014/main" id="{F6D9D69C-74BD-4B09-8478-BD5F93838DA8}"/>
              </a:ext>
            </a:extLst>
          </p:cNvPr>
          <p:cNvSpPr txBox="1"/>
          <p:nvPr/>
        </p:nvSpPr>
        <p:spPr>
          <a:xfrm>
            <a:off x="3894964" y="4311951"/>
            <a:ext cx="2177167" cy="461665"/>
          </a:xfrm>
          <a:prstGeom prst="rect">
            <a:avLst/>
          </a:prstGeom>
          <a:noFill/>
        </p:spPr>
        <p:txBody>
          <a:bodyPr wrap="square" rtlCol="0">
            <a:spAutoFit/>
          </a:bodyPr>
          <a:lstStyle/>
          <a:p>
            <a:r>
              <a:rPr lang="en-NZ" sz="1200" i="1" dirty="0">
                <a:solidFill>
                  <a:schemeClr val="bg1"/>
                </a:solidFill>
              </a:rPr>
              <a:t>Recognising different knowledge systems and cultures</a:t>
            </a:r>
          </a:p>
        </p:txBody>
      </p:sp>
      <p:sp>
        <p:nvSpPr>
          <p:cNvPr id="11" name="Rectangle: Rounded Corners 10">
            <a:extLst>
              <a:ext uri="{FF2B5EF4-FFF2-40B4-BE49-F238E27FC236}">
                <a16:creationId xmlns:a16="http://schemas.microsoft.com/office/drawing/2014/main" id="{AC9A1531-6751-4EFA-B34B-1A6D217CEDD8}"/>
              </a:ext>
            </a:extLst>
          </p:cNvPr>
          <p:cNvSpPr/>
          <p:nvPr/>
        </p:nvSpPr>
        <p:spPr>
          <a:xfrm>
            <a:off x="2761282" y="1479922"/>
            <a:ext cx="3543959" cy="1169545"/>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92922F56-5FB2-47BB-B211-BE432ACDA878}"/>
              </a:ext>
            </a:extLst>
          </p:cNvPr>
          <p:cNvGrpSpPr/>
          <p:nvPr/>
        </p:nvGrpSpPr>
        <p:grpSpPr>
          <a:xfrm>
            <a:off x="2841336" y="1567837"/>
            <a:ext cx="3383849" cy="924269"/>
            <a:chOff x="3060309" y="1775490"/>
            <a:chExt cx="3383849" cy="924269"/>
          </a:xfrm>
        </p:grpSpPr>
        <p:sp>
          <p:nvSpPr>
            <p:cNvPr id="23" name="TextBox 22">
              <a:extLst>
                <a:ext uri="{FF2B5EF4-FFF2-40B4-BE49-F238E27FC236}">
                  <a16:creationId xmlns:a16="http://schemas.microsoft.com/office/drawing/2014/main" id="{9B0A9639-18D0-4327-93C4-0A996E8EAA8F}"/>
                </a:ext>
              </a:extLst>
            </p:cNvPr>
            <p:cNvSpPr txBox="1"/>
            <p:nvPr/>
          </p:nvSpPr>
          <p:spPr>
            <a:xfrm>
              <a:off x="3060309" y="1775490"/>
              <a:ext cx="3383849" cy="707886"/>
            </a:xfrm>
            <a:prstGeom prst="rect">
              <a:avLst/>
            </a:prstGeom>
            <a:noFill/>
            <a:ln>
              <a:noFill/>
            </a:ln>
          </p:spPr>
          <p:txBody>
            <a:bodyPr wrap="square" rtlCol="0">
              <a:spAutoFit/>
            </a:bodyPr>
            <a:lstStyle/>
            <a:p>
              <a:pPr algn="ctr"/>
              <a:r>
                <a:rPr lang="en-NZ" sz="2000" b="1" dirty="0">
                  <a:latin typeface="Arial" panose="020B0604020202020204" pitchFamily="34" charset="0"/>
                  <a:cs typeface="Arial" panose="020B0604020202020204" pitchFamily="34" charset="0"/>
                </a:rPr>
                <a:t>Understanding the system</a:t>
              </a:r>
            </a:p>
          </p:txBody>
        </p:sp>
        <p:sp>
          <p:nvSpPr>
            <p:cNvPr id="25" name="TextBox 24">
              <a:extLst>
                <a:ext uri="{FF2B5EF4-FFF2-40B4-BE49-F238E27FC236}">
                  <a16:creationId xmlns:a16="http://schemas.microsoft.com/office/drawing/2014/main" id="{FC1A2A85-9981-449B-979B-D08080D20D9F}"/>
                </a:ext>
              </a:extLst>
            </p:cNvPr>
            <p:cNvSpPr txBox="1"/>
            <p:nvPr/>
          </p:nvSpPr>
          <p:spPr>
            <a:xfrm>
              <a:off x="3300095" y="2222648"/>
              <a:ext cx="1648852" cy="154488"/>
            </a:xfrm>
            <a:prstGeom prst="rect">
              <a:avLst/>
            </a:prstGeom>
            <a:noFill/>
            <a:ln>
              <a:noFill/>
            </a:ln>
          </p:spPr>
          <p:txBody>
            <a:bodyPr wrap="square" rtlCol="0">
              <a:spAutoFit/>
            </a:bodyPr>
            <a:lstStyle/>
            <a:p>
              <a:r>
                <a:rPr lang="en-NZ" sz="1200" i="1" dirty="0"/>
                <a:t>Influences</a:t>
              </a:r>
            </a:p>
          </p:txBody>
        </p:sp>
        <p:sp>
          <p:nvSpPr>
            <p:cNvPr id="26" name="TextBox 25">
              <a:extLst>
                <a:ext uri="{FF2B5EF4-FFF2-40B4-BE49-F238E27FC236}">
                  <a16:creationId xmlns:a16="http://schemas.microsoft.com/office/drawing/2014/main" id="{4ECA2CC3-FCB9-4F76-8106-C9BB1027BDFD}"/>
                </a:ext>
              </a:extLst>
            </p:cNvPr>
            <p:cNvSpPr txBox="1"/>
            <p:nvPr/>
          </p:nvSpPr>
          <p:spPr>
            <a:xfrm>
              <a:off x="4442754" y="2129199"/>
              <a:ext cx="1648852" cy="154488"/>
            </a:xfrm>
            <a:prstGeom prst="rect">
              <a:avLst/>
            </a:prstGeom>
            <a:noFill/>
            <a:ln>
              <a:noFill/>
            </a:ln>
          </p:spPr>
          <p:txBody>
            <a:bodyPr wrap="square" rtlCol="0">
              <a:spAutoFit/>
            </a:bodyPr>
            <a:lstStyle/>
            <a:p>
              <a:r>
                <a:rPr lang="en-NZ" sz="1200" i="1" dirty="0"/>
                <a:t>Boundaries</a:t>
              </a:r>
            </a:p>
          </p:txBody>
        </p:sp>
        <p:sp>
          <p:nvSpPr>
            <p:cNvPr id="27" name="TextBox 26">
              <a:extLst>
                <a:ext uri="{FF2B5EF4-FFF2-40B4-BE49-F238E27FC236}">
                  <a16:creationId xmlns:a16="http://schemas.microsoft.com/office/drawing/2014/main" id="{73CDA9DC-6B1D-4E16-BCB2-0647754ED793}"/>
                </a:ext>
              </a:extLst>
            </p:cNvPr>
            <p:cNvSpPr txBox="1"/>
            <p:nvPr/>
          </p:nvSpPr>
          <p:spPr>
            <a:xfrm>
              <a:off x="3855650" y="2422760"/>
              <a:ext cx="1462235" cy="276999"/>
            </a:xfrm>
            <a:prstGeom prst="rect">
              <a:avLst/>
            </a:prstGeom>
            <a:noFill/>
            <a:ln>
              <a:noFill/>
            </a:ln>
          </p:spPr>
          <p:txBody>
            <a:bodyPr wrap="square" rtlCol="0">
              <a:spAutoFit/>
            </a:bodyPr>
            <a:lstStyle/>
            <a:p>
              <a:r>
                <a:rPr lang="en-NZ" sz="1200" i="1" dirty="0"/>
                <a:t>Interrelationship</a:t>
              </a:r>
            </a:p>
          </p:txBody>
        </p:sp>
      </p:grpSp>
      <p:sp>
        <p:nvSpPr>
          <p:cNvPr id="8" name="Rectangle: Rounded Corners 7">
            <a:extLst>
              <a:ext uri="{FF2B5EF4-FFF2-40B4-BE49-F238E27FC236}">
                <a16:creationId xmlns:a16="http://schemas.microsoft.com/office/drawing/2014/main" id="{45609436-BE17-4745-B4AB-7D3F3D127C4E}"/>
              </a:ext>
            </a:extLst>
          </p:cNvPr>
          <p:cNvSpPr/>
          <p:nvPr/>
        </p:nvSpPr>
        <p:spPr>
          <a:xfrm>
            <a:off x="156569" y="3448845"/>
            <a:ext cx="3111738" cy="1207034"/>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a:extLst>
              <a:ext uri="{FF2B5EF4-FFF2-40B4-BE49-F238E27FC236}">
                <a16:creationId xmlns:a16="http://schemas.microsoft.com/office/drawing/2014/main" id="{80CC7D32-1A83-438C-889A-4DBA51BD26B7}"/>
              </a:ext>
            </a:extLst>
          </p:cNvPr>
          <p:cNvGrpSpPr/>
          <p:nvPr/>
        </p:nvGrpSpPr>
        <p:grpSpPr>
          <a:xfrm>
            <a:off x="261294" y="3593861"/>
            <a:ext cx="2813154" cy="947216"/>
            <a:chOff x="183669" y="3546247"/>
            <a:chExt cx="2813154" cy="947216"/>
          </a:xfrm>
        </p:grpSpPr>
        <p:grpSp>
          <p:nvGrpSpPr>
            <p:cNvPr id="38" name="Group 37">
              <a:extLst>
                <a:ext uri="{FF2B5EF4-FFF2-40B4-BE49-F238E27FC236}">
                  <a16:creationId xmlns:a16="http://schemas.microsoft.com/office/drawing/2014/main" id="{3C956D2F-D0D9-4540-B97C-B54AFB5C9492}"/>
                </a:ext>
              </a:extLst>
            </p:cNvPr>
            <p:cNvGrpSpPr/>
            <p:nvPr/>
          </p:nvGrpSpPr>
          <p:grpSpPr>
            <a:xfrm>
              <a:off x="620559" y="3546247"/>
              <a:ext cx="2376264" cy="947216"/>
              <a:chOff x="232051" y="3343818"/>
              <a:chExt cx="2376264" cy="947216"/>
            </a:xfrm>
          </p:grpSpPr>
          <p:sp>
            <p:nvSpPr>
              <p:cNvPr id="17" name="TextBox 16">
                <a:extLst>
                  <a:ext uri="{FF2B5EF4-FFF2-40B4-BE49-F238E27FC236}">
                    <a16:creationId xmlns:a16="http://schemas.microsoft.com/office/drawing/2014/main" id="{F2B84429-0935-4DD1-8793-1963834AB0C4}"/>
                  </a:ext>
                </a:extLst>
              </p:cNvPr>
              <p:cNvSpPr txBox="1"/>
              <p:nvPr/>
            </p:nvSpPr>
            <p:spPr>
              <a:xfrm>
                <a:off x="232051" y="3582997"/>
                <a:ext cx="2376264" cy="400110"/>
              </a:xfrm>
              <a:prstGeom prst="rect">
                <a:avLst/>
              </a:prstGeom>
              <a:noFill/>
            </p:spPr>
            <p:txBody>
              <a:bodyPr wrap="square" rtlCol="0">
                <a:spAutoFit/>
              </a:bodyPr>
              <a:lstStyle/>
              <a:p>
                <a:r>
                  <a:rPr lang="en-NZ" sz="2000" b="1" dirty="0">
                    <a:latin typeface="Arial" panose="020B0604020202020204" pitchFamily="34" charset="0"/>
                    <a:cs typeface="Arial" panose="020B0604020202020204" pitchFamily="34" charset="0"/>
                  </a:rPr>
                  <a:t>Assess and adapt</a:t>
                </a:r>
              </a:p>
            </p:txBody>
          </p:sp>
          <p:sp>
            <p:nvSpPr>
              <p:cNvPr id="30" name="TextBox 29">
                <a:extLst>
                  <a:ext uri="{FF2B5EF4-FFF2-40B4-BE49-F238E27FC236}">
                    <a16:creationId xmlns:a16="http://schemas.microsoft.com/office/drawing/2014/main" id="{8558B4F5-529A-460B-98D7-2FEE3389F483}"/>
                  </a:ext>
                </a:extLst>
              </p:cNvPr>
              <p:cNvSpPr txBox="1"/>
              <p:nvPr/>
            </p:nvSpPr>
            <p:spPr>
              <a:xfrm>
                <a:off x="555161" y="4014035"/>
                <a:ext cx="1134998" cy="276999"/>
              </a:xfrm>
              <a:prstGeom prst="rect">
                <a:avLst/>
              </a:prstGeom>
              <a:noFill/>
              <a:ln>
                <a:noFill/>
              </a:ln>
            </p:spPr>
            <p:txBody>
              <a:bodyPr wrap="square" rtlCol="0">
                <a:spAutoFit/>
              </a:bodyPr>
              <a:lstStyle/>
              <a:p>
                <a:r>
                  <a:rPr lang="en-NZ" sz="1200" i="1" dirty="0"/>
                  <a:t>Assess progress</a:t>
                </a:r>
              </a:p>
            </p:txBody>
          </p:sp>
          <p:sp>
            <p:nvSpPr>
              <p:cNvPr id="31" name="TextBox 30">
                <a:extLst>
                  <a:ext uri="{FF2B5EF4-FFF2-40B4-BE49-F238E27FC236}">
                    <a16:creationId xmlns:a16="http://schemas.microsoft.com/office/drawing/2014/main" id="{015EB94E-B686-45D9-BC93-1BB3FD5A9AE5}"/>
                  </a:ext>
                </a:extLst>
              </p:cNvPr>
              <p:cNvSpPr txBox="1"/>
              <p:nvPr/>
            </p:nvSpPr>
            <p:spPr>
              <a:xfrm>
                <a:off x="615690" y="3343818"/>
                <a:ext cx="1331349" cy="276999"/>
              </a:xfrm>
              <a:prstGeom prst="rect">
                <a:avLst/>
              </a:prstGeom>
              <a:noFill/>
              <a:ln>
                <a:noFill/>
              </a:ln>
            </p:spPr>
            <p:txBody>
              <a:bodyPr wrap="square" rtlCol="0">
                <a:spAutoFit/>
              </a:bodyPr>
              <a:lstStyle/>
              <a:p>
                <a:r>
                  <a:rPr lang="en-NZ" sz="1200" i="1" dirty="0"/>
                  <a:t>Choose indicators</a:t>
                </a:r>
              </a:p>
            </p:txBody>
          </p:sp>
          <p:sp>
            <p:nvSpPr>
              <p:cNvPr id="32" name="TextBox 31">
                <a:extLst>
                  <a:ext uri="{FF2B5EF4-FFF2-40B4-BE49-F238E27FC236}">
                    <a16:creationId xmlns:a16="http://schemas.microsoft.com/office/drawing/2014/main" id="{1B6C9A2B-309A-4A54-8AB7-45F363241B14}"/>
                  </a:ext>
                </a:extLst>
              </p:cNvPr>
              <p:cNvSpPr txBox="1"/>
              <p:nvPr/>
            </p:nvSpPr>
            <p:spPr>
              <a:xfrm>
                <a:off x="1758749" y="3898589"/>
                <a:ext cx="720781" cy="276999"/>
              </a:xfrm>
              <a:prstGeom prst="rect">
                <a:avLst/>
              </a:prstGeom>
              <a:noFill/>
              <a:ln>
                <a:noFill/>
              </a:ln>
            </p:spPr>
            <p:txBody>
              <a:bodyPr wrap="square" rtlCol="0">
                <a:spAutoFit/>
              </a:bodyPr>
              <a:lstStyle/>
              <a:p>
                <a:r>
                  <a:rPr lang="en-NZ" sz="1200" i="1" dirty="0"/>
                  <a:t>monitor</a:t>
                </a:r>
              </a:p>
            </p:txBody>
          </p:sp>
        </p:grpSp>
        <p:sp>
          <p:nvSpPr>
            <p:cNvPr id="33" name="TextBox 32">
              <a:extLst>
                <a:ext uri="{FF2B5EF4-FFF2-40B4-BE49-F238E27FC236}">
                  <a16:creationId xmlns:a16="http://schemas.microsoft.com/office/drawing/2014/main" id="{DF37660E-184D-4E12-B6C1-E14548D69B0E}"/>
                </a:ext>
              </a:extLst>
            </p:cNvPr>
            <p:cNvSpPr txBox="1"/>
            <p:nvPr/>
          </p:nvSpPr>
          <p:spPr>
            <a:xfrm>
              <a:off x="183669" y="3759989"/>
              <a:ext cx="1493992" cy="276999"/>
            </a:xfrm>
            <a:prstGeom prst="rect">
              <a:avLst/>
            </a:prstGeom>
            <a:noFill/>
            <a:ln>
              <a:noFill/>
            </a:ln>
          </p:spPr>
          <p:txBody>
            <a:bodyPr wrap="square" rtlCol="0">
              <a:spAutoFit/>
            </a:bodyPr>
            <a:lstStyle/>
            <a:p>
              <a:r>
                <a:rPr lang="en-NZ" sz="1200" i="1" dirty="0"/>
                <a:t>Refine</a:t>
              </a:r>
            </a:p>
          </p:txBody>
        </p:sp>
      </p:grpSp>
    </p:spTree>
    <p:extLst>
      <p:ext uri="{BB962C8B-B14F-4D97-AF65-F5344CB8AC3E}">
        <p14:creationId xmlns:p14="http://schemas.microsoft.com/office/powerpoint/2010/main" val="2575944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90000"/>
              </a:schemeClr>
            </a:gs>
            <a:gs pos="76000">
              <a:schemeClr val="bg1">
                <a:tint val="90000"/>
                <a:shade val="90000"/>
                <a:satMod val="200000"/>
              </a:schemeClr>
            </a:gs>
            <a:gs pos="92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38B8F-FB38-4D0E-A597-B78BC808F058}"/>
              </a:ext>
            </a:extLst>
          </p:cNvPr>
          <p:cNvSpPr>
            <a:spLocks noGrp="1"/>
          </p:cNvSpPr>
          <p:nvPr>
            <p:ph type="sldNum" sz="quarter" idx="12"/>
          </p:nvPr>
        </p:nvSpPr>
        <p:spPr/>
        <p:txBody>
          <a:bodyPr/>
          <a:lstStyle/>
          <a:p>
            <a:fld id="{F38DF745-7D3F-47F4-83A3-874385CFAA69}" type="slidenum">
              <a:rPr lang="en-US" smtClean="0"/>
              <a:pPr/>
              <a:t>27</a:t>
            </a:fld>
            <a:endParaRPr lang="en-US"/>
          </a:p>
        </p:txBody>
      </p:sp>
      <p:sp>
        <p:nvSpPr>
          <p:cNvPr id="7" name="Title 1">
            <a:extLst>
              <a:ext uri="{FF2B5EF4-FFF2-40B4-BE49-F238E27FC236}">
                <a16:creationId xmlns:a16="http://schemas.microsoft.com/office/drawing/2014/main" id="{B5DB048B-9849-40A4-96DD-7155CF609157}"/>
              </a:ext>
            </a:extLst>
          </p:cNvPr>
          <p:cNvSpPr>
            <a:spLocks noGrp="1"/>
          </p:cNvSpPr>
          <p:nvPr>
            <p:ph type="title"/>
          </p:nvPr>
        </p:nvSpPr>
        <p:spPr>
          <a:xfrm>
            <a:off x="457200" y="2420888"/>
            <a:ext cx="8229600" cy="1051520"/>
          </a:xfrm>
        </p:spPr>
        <p:txBody>
          <a:bodyPr/>
          <a:lstStyle/>
          <a:p>
            <a:r>
              <a:rPr lang="en-NZ" sz="3600" dirty="0"/>
              <a:t>4.	Tools and methods for systems thinking and systems design</a:t>
            </a:r>
          </a:p>
        </p:txBody>
      </p:sp>
      <p:cxnSp>
        <p:nvCxnSpPr>
          <p:cNvPr id="3" name="Straight Connector 2">
            <a:extLst>
              <a:ext uri="{FF2B5EF4-FFF2-40B4-BE49-F238E27FC236}">
                <a16:creationId xmlns:a16="http://schemas.microsoft.com/office/drawing/2014/main" id="{01CCC026-1D3A-47EF-BEF9-C74336BBC978}"/>
              </a:ext>
            </a:extLst>
          </p:cNvPr>
          <p:cNvCxnSpPr/>
          <p:nvPr/>
        </p:nvCxnSpPr>
        <p:spPr>
          <a:xfrm>
            <a:off x="899592" y="3645024"/>
            <a:ext cx="727280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440A87ED-E616-4831-9739-BEA1FBE4C0EB}"/>
              </a:ext>
            </a:extLst>
          </p:cNvPr>
          <p:cNvSpPr txBox="1">
            <a:spLocks/>
          </p:cNvSpPr>
          <p:nvPr/>
        </p:nvSpPr>
        <p:spPr>
          <a:xfrm>
            <a:off x="594666" y="4221088"/>
            <a:ext cx="8229600" cy="1051520"/>
          </a:xfrm>
          <a:prstGeom prst="rect">
            <a:avLst/>
          </a:prstGeom>
        </p:spPr>
        <p:txBody>
          <a:bodyPr vert="horz" lIns="91440" tIns="45720" rIns="91440" bIns="45720" rtlCol="0" anchor="b">
            <a:noAutofit/>
          </a:bodyPr>
          <a:lst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a:lstStyle>
          <a:p>
            <a:br>
              <a:rPr lang="en-NZ" sz="3600" dirty="0"/>
            </a:br>
            <a:r>
              <a:rPr lang="en-NZ" sz="3600" dirty="0"/>
              <a:t>There are so many!</a:t>
            </a:r>
          </a:p>
        </p:txBody>
      </p:sp>
    </p:spTree>
    <p:extLst>
      <p:ext uri="{BB962C8B-B14F-4D97-AF65-F5344CB8AC3E}">
        <p14:creationId xmlns:p14="http://schemas.microsoft.com/office/powerpoint/2010/main" val="3445426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FA9B-33B0-4ECE-B24B-DD4432FC707B}"/>
              </a:ext>
            </a:extLst>
          </p:cNvPr>
          <p:cNvSpPr>
            <a:spLocks noGrp="1"/>
          </p:cNvSpPr>
          <p:nvPr>
            <p:ph type="title"/>
          </p:nvPr>
        </p:nvSpPr>
        <p:spPr>
          <a:xfrm>
            <a:off x="448466" y="548682"/>
            <a:ext cx="8229600" cy="1051520"/>
          </a:xfrm>
        </p:spPr>
        <p:txBody>
          <a:bodyPr/>
          <a:lstStyle/>
          <a:p>
            <a:r>
              <a:rPr lang="en-NZ" sz="3600" dirty="0"/>
              <a:t>“All tools are wrong. Some tools are useful.”</a:t>
            </a:r>
          </a:p>
        </p:txBody>
      </p:sp>
      <p:sp>
        <p:nvSpPr>
          <p:cNvPr id="3" name="Content Placeholder 2">
            <a:extLst>
              <a:ext uri="{FF2B5EF4-FFF2-40B4-BE49-F238E27FC236}">
                <a16:creationId xmlns:a16="http://schemas.microsoft.com/office/drawing/2014/main" id="{2D238C20-2A00-43B3-8364-739816CD5BE1}"/>
              </a:ext>
            </a:extLst>
          </p:cNvPr>
          <p:cNvSpPr>
            <a:spLocks noGrp="1"/>
          </p:cNvSpPr>
          <p:nvPr>
            <p:ph idx="1"/>
          </p:nvPr>
        </p:nvSpPr>
        <p:spPr>
          <a:xfrm>
            <a:off x="448466" y="2012951"/>
            <a:ext cx="8229600" cy="4525963"/>
          </a:xfrm>
        </p:spPr>
        <p:txBody>
          <a:bodyPr>
            <a:normAutofit/>
          </a:bodyPr>
          <a:lstStyle/>
          <a:p>
            <a:pPr marL="0" indent="0">
              <a:buNone/>
            </a:pPr>
            <a:r>
              <a:rPr lang="en-NZ" sz="2400" i="1" dirty="0">
                <a:latin typeface="+mn-lt"/>
                <a:cs typeface="Arial" panose="020B0604020202020204" pitchFamily="34" charset="0"/>
              </a:rPr>
              <a:t>“Over the years, I’ve found that starting with methods, whether causal loop diagrams or Soft Systems Methodology or Social Network Analysis, often confuses or exasperates novices ….</a:t>
            </a:r>
          </a:p>
          <a:p>
            <a:pPr marL="0" indent="0">
              <a:buNone/>
            </a:pPr>
            <a:endParaRPr lang="en-NZ" sz="2400" i="1" dirty="0">
              <a:latin typeface="+mn-lt"/>
              <a:cs typeface="Arial" panose="020B0604020202020204" pitchFamily="34" charset="0"/>
            </a:endParaRPr>
          </a:p>
          <a:p>
            <a:pPr marL="0" indent="0">
              <a:buNone/>
            </a:pPr>
            <a:r>
              <a:rPr lang="en-NZ" sz="2400" i="1" dirty="0">
                <a:latin typeface="+mn-lt"/>
                <a:cs typeface="Arial" panose="020B0604020202020204" pitchFamily="34" charset="0"/>
              </a:rPr>
              <a:t>…  furthermore, no single method will equip them with the power of the systems field.”</a:t>
            </a:r>
          </a:p>
          <a:p>
            <a:pPr marL="0" indent="0" algn="r">
              <a:buNone/>
            </a:pPr>
            <a:endParaRPr lang="en-NZ" sz="2400" dirty="0">
              <a:latin typeface="+mn-lt"/>
            </a:endParaRPr>
          </a:p>
          <a:p>
            <a:pPr marL="0" indent="0" algn="ctr">
              <a:buNone/>
            </a:pPr>
            <a:r>
              <a:rPr lang="en-NZ" sz="2000" dirty="0">
                <a:latin typeface="+mn-lt"/>
                <a:cs typeface="Arial" panose="020B0604020202020204" pitchFamily="34" charset="0"/>
              </a:rPr>
              <a:t>~  Bob Williams  </a:t>
            </a:r>
          </a:p>
          <a:p>
            <a:pPr marL="0" indent="0" algn="ctr">
              <a:buNone/>
            </a:pPr>
            <a:r>
              <a:rPr lang="en-NZ" sz="1000" dirty="0">
                <a:latin typeface="Arial" panose="020B0604020202020204" pitchFamily="34" charset="0"/>
                <a:cs typeface="Arial" panose="020B0604020202020204" pitchFamily="34" charset="0"/>
                <a:hlinkClick r:id="rId3"/>
              </a:rPr>
              <a:t>https://thesystemsthinker.com/%EF%BB%BFall-methods-are-wrong-some-methods-are-useful/</a:t>
            </a:r>
            <a:endParaRPr lang="en-NZ"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CE1401-1BE4-4699-97B3-3F231F35A2E3}"/>
              </a:ext>
            </a:extLst>
          </p:cNvPr>
          <p:cNvSpPr>
            <a:spLocks noGrp="1"/>
          </p:cNvSpPr>
          <p:nvPr>
            <p:ph type="sldNum" sz="quarter" idx="12"/>
          </p:nvPr>
        </p:nvSpPr>
        <p:spPr/>
        <p:txBody>
          <a:bodyPr/>
          <a:lstStyle/>
          <a:p>
            <a:fld id="{F38DF745-7D3F-47F4-83A3-874385CFAA69}" type="slidenum">
              <a:rPr lang="en-US" smtClean="0"/>
              <a:pPr/>
              <a:t>28</a:t>
            </a:fld>
            <a:endParaRPr lang="en-US"/>
          </a:p>
        </p:txBody>
      </p:sp>
    </p:spTree>
    <p:extLst>
      <p:ext uri="{BB962C8B-B14F-4D97-AF65-F5344CB8AC3E}">
        <p14:creationId xmlns:p14="http://schemas.microsoft.com/office/powerpoint/2010/main" val="366137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18DDF-554A-4E96-950D-20DFBE946907}"/>
              </a:ext>
            </a:extLst>
          </p:cNvPr>
          <p:cNvSpPr>
            <a:spLocks noGrp="1"/>
          </p:cNvSpPr>
          <p:nvPr>
            <p:ph type="sldNum" sz="quarter" idx="12"/>
          </p:nvPr>
        </p:nvSpPr>
        <p:spPr>
          <a:xfrm>
            <a:off x="8461270" y="6392433"/>
            <a:ext cx="561975" cy="365125"/>
          </a:xfrm>
        </p:spPr>
        <p:txBody>
          <a:bodyPr/>
          <a:lstStyle/>
          <a:p>
            <a:fld id="{F38DF745-7D3F-47F4-83A3-874385CFAA69}" type="slidenum">
              <a:rPr lang="en-US" smtClean="0"/>
              <a:pPr/>
              <a:t>29</a:t>
            </a:fld>
            <a:endParaRPr lang="en-US" dirty="0"/>
          </a:p>
        </p:txBody>
      </p:sp>
      <p:sp>
        <p:nvSpPr>
          <p:cNvPr id="20" name="Oval 19">
            <a:extLst>
              <a:ext uri="{FF2B5EF4-FFF2-40B4-BE49-F238E27FC236}">
                <a16:creationId xmlns:a16="http://schemas.microsoft.com/office/drawing/2014/main" id="{32F5CF24-8808-465D-8949-DFED759F9EF5}"/>
              </a:ext>
            </a:extLst>
          </p:cNvPr>
          <p:cNvSpPr/>
          <p:nvPr/>
        </p:nvSpPr>
        <p:spPr>
          <a:xfrm>
            <a:off x="2772437" y="2283687"/>
            <a:ext cx="4165619" cy="27497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dirty="0"/>
          </a:p>
        </p:txBody>
      </p:sp>
      <p:sp>
        <p:nvSpPr>
          <p:cNvPr id="28" name="TextBox 27">
            <a:extLst>
              <a:ext uri="{FF2B5EF4-FFF2-40B4-BE49-F238E27FC236}">
                <a16:creationId xmlns:a16="http://schemas.microsoft.com/office/drawing/2014/main" id="{D5B69836-931E-4441-8048-DE2FEF542CF0}"/>
              </a:ext>
            </a:extLst>
          </p:cNvPr>
          <p:cNvSpPr txBox="1"/>
          <p:nvPr/>
        </p:nvSpPr>
        <p:spPr>
          <a:xfrm>
            <a:off x="3289583" y="3085760"/>
            <a:ext cx="3057617" cy="707886"/>
          </a:xfrm>
          <a:prstGeom prst="rect">
            <a:avLst/>
          </a:prstGeom>
          <a:noFill/>
          <a:ln>
            <a:noFill/>
          </a:ln>
        </p:spPr>
        <p:txBody>
          <a:bodyPr wrap="square" rtlCol="0">
            <a:spAutoFit/>
          </a:bodyPr>
          <a:lstStyle/>
          <a:p>
            <a:pPr algn="ctr"/>
            <a:r>
              <a:rPr lang="en-NZ" sz="2000" b="1" dirty="0">
                <a:solidFill>
                  <a:schemeClr val="bg1"/>
                </a:solidFill>
                <a:latin typeface="Arial" panose="020B0604020202020204" pitchFamily="34" charset="0"/>
                <a:cs typeface="Arial" panose="020B0604020202020204" pitchFamily="34" charset="0"/>
              </a:rPr>
              <a:t>Dialogue &amp; collaboration</a:t>
            </a:r>
          </a:p>
        </p:txBody>
      </p:sp>
      <p:sp>
        <p:nvSpPr>
          <p:cNvPr id="9" name="Content Placeholder 2">
            <a:extLst>
              <a:ext uri="{FF2B5EF4-FFF2-40B4-BE49-F238E27FC236}">
                <a16:creationId xmlns:a16="http://schemas.microsoft.com/office/drawing/2014/main" id="{ED097BDC-C4EB-449A-A347-EA18A76F02CB}"/>
              </a:ext>
            </a:extLst>
          </p:cNvPr>
          <p:cNvSpPr txBox="1">
            <a:spLocks/>
          </p:cNvSpPr>
          <p:nvPr/>
        </p:nvSpPr>
        <p:spPr>
          <a:xfrm>
            <a:off x="2827943" y="5603055"/>
            <a:ext cx="2952328" cy="136815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NZ" sz="2000" i="1" dirty="0">
                <a:solidFill>
                  <a:schemeClr val="tx1"/>
                </a:solidFill>
                <a:latin typeface="Arial" panose="020B0604020202020204" pitchFamily="34" charset="0"/>
                <a:cs typeface="Arial" panose="020B0604020202020204" pitchFamily="34" charset="0"/>
              </a:rPr>
              <a:t>Implementation by organizations, other key stakeholders</a:t>
            </a:r>
          </a:p>
          <a:p>
            <a:endParaRPr lang="en-NZ" sz="2250" dirty="0">
              <a:solidFill>
                <a:schemeClr val="tx1"/>
              </a:solidFill>
              <a:latin typeface="Arial" panose="020B0604020202020204" pitchFamily="34" charset="0"/>
              <a:cs typeface="Arial" panose="020B0604020202020204" pitchFamily="34" charset="0"/>
            </a:endParaRPr>
          </a:p>
          <a:p>
            <a:endParaRPr lang="en-NZ" sz="2250" dirty="0">
              <a:solidFill>
                <a:schemeClr val="tx1"/>
              </a:solidFill>
              <a:latin typeface="Arial" panose="020B0604020202020204" pitchFamily="34" charset="0"/>
              <a:cs typeface="Arial" panose="020B0604020202020204" pitchFamily="34" charset="0"/>
            </a:endParaRPr>
          </a:p>
          <a:p>
            <a:endParaRPr lang="en-NZ" dirty="0">
              <a:solidFill>
                <a:schemeClr val="tx1">
                  <a:lumMod val="65000"/>
                  <a:lumOff val="35000"/>
                </a:schemeClr>
              </a:solidFill>
            </a:endParaRPr>
          </a:p>
        </p:txBody>
      </p:sp>
      <p:sp>
        <p:nvSpPr>
          <p:cNvPr id="13" name="Arrow: Bent 12">
            <a:extLst>
              <a:ext uri="{FF2B5EF4-FFF2-40B4-BE49-F238E27FC236}">
                <a16:creationId xmlns:a16="http://schemas.microsoft.com/office/drawing/2014/main" id="{77239F34-F3D3-4EF7-BE45-2E18D0D1852F}"/>
              </a:ext>
            </a:extLst>
          </p:cNvPr>
          <p:cNvSpPr/>
          <p:nvPr/>
        </p:nvSpPr>
        <p:spPr>
          <a:xfrm rot="10800000">
            <a:off x="6330786" y="3987090"/>
            <a:ext cx="1933380" cy="2485632"/>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4" name="Arrow: Bent 13">
            <a:extLst>
              <a:ext uri="{FF2B5EF4-FFF2-40B4-BE49-F238E27FC236}">
                <a16:creationId xmlns:a16="http://schemas.microsoft.com/office/drawing/2014/main" id="{A8A59F09-ED05-44F5-99FC-9E6F500E9407}"/>
              </a:ext>
            </a:extLst>
          </p:cNvPr>
          <p:cNvSpPr/>
          <p:nvPr/>
        </p:nvSpPr>
        <p:spPr>
          <a:xfrm rot="16200000">
            <a:off x="923060" y="4813888"/>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5" name="Arrow: Bent 14">
            <a:extLst>
              <a:ext uri="{FF2B5EF4-FFF2-40B4-BE49-F238E27FC236}">
                <a16:creationId xmlns:a16="http://schemas.microsoft.com/office/drawing/2014/main" id="{94021450-048C-46B7-AC4E-4F171369CEDD}"/>
              </a:ext>
            </a:extLst>
          </p:cNvPr>
          <p:cNvSpPr/>
          <p:nvPr/>
        </p:nvSpPr>
        <p:spPr>
          <a:xfrm>
            <a:off x="1074872" y="1748494"/>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4" name="Arrow: Bent 43">
            <a:extLst>
              <a:ext uri="{FF2B5EF4-FFF2-40B4-BE49-F238E27FC236}">
                <a16:creationId xmlns:a16="http://schemas.microsoft.com/office/drawing/2014/main" id="{A6A28142-8B1B-4133-84DB-7F5288C5A066}"/>
              </a:ext>
            </a:extLst>
          </p:cNvPr>
          <p:cNvSpPr/>
          <p:nvPr/>
        </p:nvSpPr>
        <p:spPr>
          <a:xfrm rot="16200000">
            <a:off x="934215" y="4846970"/>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5" name="Arrow: Bent 44">
            <a:extLst>
              <a:ext uri="{FF2B5EF4-FFF2-40B4-BE49-F238E27FC236}">
                <a16:creationId xmlns:a16="http://schemas.microsoft.com/office/drawing/2014/main" id="{81F8A556-D163-45FE-81FD-4A74E1AA3136}"/>
              </a:ext>
            </a:extLst>
          </p:cNvPr>
          <p:cNvSpPr/>
          <p:nvPr/>
        </p:nvSpPr>
        <p:spPr>
          <a:xfrm>
            <a:off x="1086027" y="1781576"/>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35" name="TextBox 34">
            <a:extLst>
              <a:ext uri="{FF2B5EF4-FFF2-40B4-BE49-F238E27FC236}">
                <a16:creationId xmlns:a16="http://schemas.microsoft.com/office/drawing/2014/main" id="{4F196800-5FBD-4C45-AFD6-AF57FBA5A725}"/>
              </a:ext>
            </a:extLst>
          </p:cNvPr>
          <p:cNvSpPr txBox="1"/>
          <p:nvPr/>
        </p:nvSpPr>
        <p:spPr>
          <a:xfrm>
            <a:off x="6459428" y="1815522"/>
            <a:ext cx="62999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5400" b="1" dirty="0">
                <a:solidFill>
                  <a:schemeClr val="tx2"/>
                </a:solidFill>
              </a:rPr>
              <a:t>+</a:t>
            </a:r>
          </a:p>
        </p:txBody>
      </p:sp>
      <p:sp>
        <p:nvSpPr>
          <p:cNvPr id="7" name="Rectangle: Rounded Corners 6">
            <a:extLst>
              <a:ext uri="{FF2B5EF4-FFF2-40B4-BE49-F238E27FC236}">
                <a16:creationId xmlns:a16="http://schemas.microsoft.com/office/drawing/2014/main" id="{CF714E36-B5BF-4235-BB71-127F4A2D85D6}"/>
              </a:ext>
            </a:extLst>
          </p:cNvPr>
          <p:cNvSpPr/>
          <p:nvPr/>
        </p:nvSpPr>
        <p:spPr>
          <a:xfrm>
            <a:off x="6287650" y="2650735"/>
            <a:ext cx="2662610" cy="108012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134033FA-8646-45D7-BC55-4C46B2A0E318}"/>
              </a:ext>
            </a:extLst>
          </p:cNvPr>
          <p:cNvSpPr txBox="1"/>
          <p:nvPr/>
        </p:nvSpPr>
        <p:spPr>
          <a:xfrm>
            <a:off x="6608853" y="2757753"/>
            <a:ext cx="1253364" cy="261610"/>
          </a:xfrm>
          <a:prstGeom prst="rect">
            <a:avLst/>
          </a:prstGeom>
          <a:noFill/>
        </p:spPr>
        <p:txBody>
          <a:bodyPr wrap="square" rtlCol="0">
            <a:spAutoFit/>
          </a:bodyPr>
          <a:lstStyle/>
          <a:p>
            <a:r>
              <a:rPr lang="en-NZ" sz="1100" i="1" dirty="0"/>
              <a:t>Leverage points</a:t>
            </a:r>
          </a:p>
        </p:txBody>
      </p:sp>
      <p:sp>
        <p:nvSpPr>
          <p:cNvPr id="12" name="TextBox 11">
            <a:extLst>
              <a:ext uri="{FF2B5EF4-FFF2-40B4-BE49-F238E27FC236}">
                <a16:creationId xmlns:a16="http://schemas.microsoft.com/office/drawing/2014/main" id="{79506B36-FD66-4E47-AEFD-FF6870044E71}"/>
              </a:ext>
            </a:extLst>
          </p:cNvPr>
          <p:cNvSpPr txBox="1"/>
          <p:nvPr/>
        </p:nvSpPr>
        <p:spPr>
          <a:xfrm>
            <a:off x="6669748" y="3380076"/>
            <a:ext cx="2305844" cy="276999"/>
          </a:xfrm>
          <a:prstGeom prst="rect">
            <a:avLst/>
          </a:prstGeom>
          <a:noFill/>
        </p:spPr>
        <p:txBody>
          <a:bodyPr wrap="square" rtlCol="0">
            <a:spAutoFit/>
          </a:bodyPr>
          <a:lstStyle/>
          <a:p>
            <a:r>
              <a:rPr lang="en-NZ" sz="1200" i="1" dirty="0"/>
              <a:t>Short term and long term goals</a:t>
            </a:r>
          </a:p>
        </p:txBody>
      </p:sp>
      <p:sp>
        <p:nvSpPr>
          <p:cNvPr id="34" name="TextBox 33">
            <a:extLst>
              <a:ext uri="{FF2B5EF4-FFF2-40B4-BE49-F238E27FC236}">
                <a16:creationId xmlns:a16="http://schemas.microsoft.com/office/drawing/2014/main" id="{7E592593-86D7-4317-B85B-8D9FAEEA84AD}"/>
              </a:ext>
            </a:extLst>
          </p:cNvPr>
          <p:cNvSpPr txBox="1"/>
          <p:nvPr/>
        </p:nvSpPr>
        <p:spPr>
          <a:xfrm>
            <a:off x="7803368" y="2776654"/>
            <a:ext cx="1253364" cy="261610"/>
          </a:xfrm>
          <a:prstGeom prst="rect">
            <a:avLst/>
          </a:prstGeom>
          <a:noFill/>
        </p:spPr>
        <p:txBody>
          <a:bodyPr wrap="square" rtlCol="0">
            <a:spAutoFit/>
          </a:bodyPr>
          <a:lstStyle/>
          <a:p>
            <a:r>
              <a:rPr lang="en-NZ" sz="1100" i="1" dirty="0"/>
              <a:t>Action plans</a:t>
            </a:r>
          </a:p>
        </p:txBody>
      </p:sp>
      <p:sp>
        <p:nvSpPr>
          <p:cNvPr id="16" name="TextBox 15">
            <a:extLst>
              <a:ext uri="{FF2B5EF4-FFF2-40B4-BE49-F238E27FC236}">
                <a16:creationId xmlns:a16="http://schemas.microsoft.com/office/drawing/2014/main" id="{F9E1F191-3F0E-4F94-B878-791E03543BF2}"/>
              </a:ext>
            </a:extLst>
          </p:cNvPr>
          <p:cNvSpPr txBox="1"/>
          <p:nvPr/>
        </p:nvSpPr>
        <p:spPr>
          <a:xfrm>
            <a:off x="6424050" y="3057165"/>
            <a:ext cx="241514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Co-design solutions</a:t>
            </a:r>
          </a:p>
        </p:txBody>
      </p:sp>
      <p:sp>
        <p:nvSpPr>
          <p:cNvPr id="3" name="TextBox 2">
            <a:extLst>
              <a:ext uri="{FF2B5EF4-FFF2-40B4-BE49-F238E27FC236}">
                <a16:creationId xmlns:a16="http://schemas.microsoft.com/office/drawing/2014/main" id="{7DF89969-B114-4531-8FA8-21EAC9835669}"/>
              </a:ext>
            </a:extLst>
          </p:cNvPr>
          <p:cNvSpPr txBox="1"/>
          <p:nvPr/>
        </p:nvSpPr>
        <p:spPr>
          <a:xfrm>
            <a:off x="5227960" y="3843092"/>
            <a:ext cx="1688342" cy="276999"/>
          </a:xfrm>
          <a:prstGeom prst="rect">
            <a:avLst/>
          </a:prstGeom>
          <a:noFill/>
        </p:spPr>
        <p:txBody>
          <a:bodyPr wrap="square" rtlCol="0">
            <a:spAutoFit/>
          </a:bodyPr>
          <a:lstStyle/>
          <a:p>
            <a:r>
              <a:rPr lang="en-NZ" sz="1200" i="1" dirty="0">
                <a:solidFill>
                  <a:schemeClr val="bg1"/>
                </a:solidFill>
              </a:rPr>
              <a:t>Multiple perspectives</a:t>
            </a:r>
          </a:p>
        </p:txBody>
      </p:sp>
      <p:sp>
        <p:nvSpPr>
          <p:cNvPr id="37" name="TextBox 36">
            <a:extLst>
              <a:ext uri="{FF2B5EF4-FFF2-40B4-BE49-F238E27FC236}">
                <a16:creationId xmlns:a16="http://schemas.microsoft.com/office/drawing/2014/main" id="{034F400B-0018-42EF-96F5-D27DC564D815}"/>
              </a:ext>
            </a:extLst>
          </p:cNvPr>
          <p:cNvSpPr txBox="1"/>
          <p:nvPr/>
        </p:nvSpPr>
        <p:spPr>
          <a:xfrm>
            <a:off x="3462633" y="3908537"/>
            <a:ext cx="1688342" cy="276999"/>
          </a:xfrm>
          <a:prstGeom prst="rect">
            <a:avLst/>
          </a:prstGeom>
          <a:noFill/>
        </p:spPr>
        <p:txBody>
          <a:bodyPr wrap="square" rtlCol="0">
            <a:spAutoFit/>
          </a:bodyPr>
          <a:lstStyle/>
          <a:p>
            <a:r>
              <a:rPr lang="en-NZ" sz="1200" i="1" dirty="0">
                <a:solidFill>
                  <a:schemeClr val="bg1"/>
                </a:solidFill>
              </a:rPr>
              <a:t>Managing conflict</a:t>
            </a:r>
          </a:p>
        </p:txBody>
      </p:sp>
      <p:sp>
        <p:nvSpPr>
          <p:cNvPr id="39" name="TextBox 38">
            <a:extLst>
              <a:ext uri="{FF2B5EF4-FFF2-40B4-BE49-F238E27FC236}">
                <a16:creationId xmlns:a16="http://schemas.microsoft.com/office/drawing/2014/main" id="{F6D9D69C-74BD-4B09-8478-BD5F93838DA8}"/>
              </a:ext>
            </a:extLst>
          </p:cNvPr>
          <p:cNvSpPr txBox="1"/>
          <p:nvPr/>
        </p:nvSpPr>
        <p:spPr>
          <a:xfrm>
            <a:off x="3894964" y="4311951"/>
            <a:ext cx="2177167" cy="461665"/>
          </a:xfrm>
          <a:prstGeom prst="rect">
            <a:avLst/>
          </a:prstGeom>
          <a:noFill/>
        </p:spPr>
        <p:txBody>
          <a:bodyPr wrap="square" rtlCol="0">
            <a:spAutoFit/>
          </a:bodyPr>
          <a:lstStyle/>
          <a:p>
            <a:r>
              <a:rPr lang="en-NZ" sz="1200" i="1" dirty="0">
                <a:solidFill>
                  <a:schemeClr val="bg1"/>
                </a:solidFill>
              </a:rPr>
              <a:t>Recognising different knowledge systems and cultures</a:t>
            </a:r>
          </a:p>
        </p:txBody>
      </p:sp>
      <p:sp>
        <p:nvSpPr>
          <p:cNvPr id="11" name="Rectangle: Rounded Corners 10">
            <a:extLst>
              <a:ext uri="{FF2B5EF4-FFF2-40B4-BE49-F238E27FC236}">
                <a16:creationId xmlns:a16="http://schemas.microsoft.com/office/drawing/2014/main" id="{AC9A1531-6751-4EFA-B34B-1A6D217CEDD8}"/>
              </a:ext>
            </a:extLst>
          </p:cNvPr>
          <p:cNvSpPr/>
          <p:nvPr/>
        </p:nvSpPr>
        <p:spPr>
          <a:xfrm>
            <a:off x="2761282" y="1479922"/>
            <a:ext cx="3543959" cy="1169545"/>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92922F56-5FB2-47BB-B211-BE432ACDA878}"/>
              </a:ext>
            </a:extLst>
          </p:cNvPr>
          <p:cNvGrpSpPr/>
          <p:nvPr/>
        </p:nvGrpSpPr>
        <p:grpSpPr>
          <a:xfrm>
            <a:off x="2841336" y="1567837"/>
            <a:ext cx="3383849" cy="924269"/>
            <a:chOff x="3060309" y="1775490"/>
            <a:chExt cx="3383849" cy="924269"/>
          </a:xfrm>
        </p:grpSpPr>
        <p:sp>
          <p:nvSpPr>
            <p:cNvPr id="23" name="TextBox 22">
              <a:extLst>
                <a:ext uri="{FF2B5EF4-FFF2-40B4-BE49-F238E27FC236}">
                  <a16:creationId xmlns:a16="http://schemas.microsoft.com/office/drawing/2014/main" id="{9B0A9639-18D0-4327-93C4-0A996E8EAA8F}"/>
                </a:ext>
              </a:extLst>
            </p:cNvPr>
            <p:cNvSpPr txBox="1"/>
            <p:nvPr/>
          </p:nvSpPr>
          <p:spPr>
            <a:xfrm>
              <a:off x="3060309" y="1775490"/>
              <a:ext cx="3383849" cy="707886"/>
            </a:xfrm>
            <a:prstGeom prst="rect">
              <a:avLst/>
            </a:prstGeom>
            <a:noFill/>
            <a:ln>
              <a:noFill/>
            </a:ln>
          </p:spPr>
          <p:txBody>
            <a:bodyPr wrap="square" rtlCol="0">
              <a:spAutoFit/>
            </a:bodyPr>
            <a:lstStyle/>
            <a:p>
              <a:pPr algn="ctr"/>
              <a:r>
                <a:rPr lang="en-NZ" sz="2000" b="1" dirty="0">
                  <a:latin typeface="Arial" panose="020B0604020202020204" pitchFamily="34" charset="0"/>
                  <a:cs typeface="Arial" panose="020B0604020202020204" pitchFamily="34" charset="0"/>
                </a:rPr>
                <a:t>Understanding the system</a:t>
              </a:r>
            </a:p>
          </p:txBody>
        </p:sp>
        <p:sp>
          <p:nvSpPr>
            <p:cNvPr id="25" name="TextBox 24">
              <a:extLst>
                <a:ext uri="{FF2B5EF4-FFF2-40B4-BE49-F238E27FC236}">
                  <a16:creationId xmlns:a16="http://schemas.microsoft.com/office/drawing/2014/main" id="{FC1A2A85-9981-449B-979B-D08080D20D9F}"/>
                </a:ext>
              </a:extLst>
            </p:cNvPr>
            <p:cNvSpPr txBox="1"/>
            <p:nvPr/>
          </p:nvSpPr>
          <p:spPr>
            <a:xfrm>
              <a:off x="3300095" y="2222648"/>
              <a:ext cx="1648852" cy="154488"/>
            </a:xfrm>
            <a:prstGeom prst="rect">
              <a:avLst/>
            </a:prstGeom>
            <a:noFill/>
            <a:ln>
              <a:noFill/>
            </a:ln>
          </p:spPr>
          <p:txBody>
            <a:bodyPr wrap="square" rtlCol="0">
              <a:spAutoFit/>
            </a:bodyPr>
            <a:lstStyle/>
            <a:p>
              <a:r>
                <a:rPr lang="en-NZ" sz="1200" i="1" dirty="0"/>
                <a:t>Influences</a:t>
              </a:r>
            </a:p>
          </p:txBody>
        </p:sp>
        <p:sp>
          <p:nvSpPr>
            <p:cNvPr id="26" name="TextBox 25">
              <a:extLst>
                <a:ext uri="{FF2B5EF4-FFF2-40B4-BE49-F238E27FC236}">
                  <a16:creationId xmlns:a16="http://schemas.microsoft.com/office/drawing/2014/main" id="{4ECA2CC3-FCB9-4F76-8106-C9BB1027BDFD}"/>
                </a:ext>
              </a:extLst>
            </p:cNvPr>
            <p:cNvSpPr txBox="1"/>
            <p:nvPr/>
          </p:nvSpPr>
          <p:spPr>
            <a:xfrm>
              <a:off x="4442754" y="2129199"/>
              <a:ext cx="1648852" cy="154488"/>
            </a:xfrm>
            <a:prstGeom prst="rect">
              <a:avLst/>
            </a:prstGeom>
            <a:noFill/>
            <a:ln>
              <a:noFill/>
            </a:ln>
          </p:spPr>
          <p:txBody>
            <a:bodyPr wrap="square" rtlCol="0">
              <a:spAutoFit/>
            </a:bodyPr>
            <a:lstStyle/>
            <a:p>
              <a:r>
                <a:rPr lang="en-NZ" sz="1200" i="1" dirty="0"/>
                <a:t>Boundaries</a:t>
              </a:r>
            </a:p>
          </p:txBody>
        </p:sp>
        <p:sp>
          <p:nvSpPr>
            <p:cNvPr id="27" name="TextBox 26">
              <a:extLst>
                <a:ext uri="{FF2B5EF4-FFF2-40B4-BE49-F238E27FC236}">
                  <a16:creationId xmlns:a16="http://schemas.microsoft.com/office/drawing/2014/main" id="{73CDA9DC-6B1D-4E16-BCB2-0647754ED793}"/>
                </a:ext>
              </a:extLst>
            </p:cNvPr>
            <p:cNvSpPr txBox="1"/>
            <p:nvPr/>
          </p:nvSpPr>
          <p:spPr>
            <a:xfrm>
              <a:off x="3855650" y="2422760"/>
              <a:ext cx="1462235" cy="276999"/>
            </a:xfrm>
            <a:prstGeom prst="rect">
              <a:avLst/>
            </a:prstGeom>
            <a:noFill/>
            <a:ln>
              <a:noFill/>
            </a:ln>
          </p:spPr>
          <p:txBody>
            <a:bodyPr wrap="square" rtlCol="0">
              <a:spAutoFit/>
            </a:bodyPr>
            <a:lstStyle/>
            <a:p>
              <a:r>
                <a:rPr lang="en-NZ" sz="1200" i="1" dirty="0"/>
                <a:t>Interrelationship</a:t>
              </a:r>
            </a:p>
          </p:txBody>
        </p:sp>
      </p:grpSp>
      <p:sp>
        <p:nvSpPr>
          <p:cNvPr id="8" name="Rectangle: Rounded Corners 7">
            <a:extLst>
              <a:ext uri="{FF2B5EF4-FFF2-40B4-BE49-F238E27FC236}">
                <a16:creationId xmlns:a16="http://schemas.microsoft.com/office/drawing/2014/main" id="{45609436-BE17-4745-B4AB-7D3F3D127C4E}"/>
              </a:ext>
            </a:extLst>
          </p:cNvPr>
          <p:cNvSpPr/>
          <p:nvPr/>
        </p:nvSpPr>
        <p:spPr>
          <a:xfrm>
            <a:off x="156569" y="3448845"/>
            <a:ext cx="3111738" cy="1207034"/>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a:extLst>
              <a:ext uri="{FF2B5EF4-FFF2-40B4-BE49-F238E27FC236}">
                <a16:creationId xmlns:a16="http://schemas.microsoft.com/office/drawing/2014/main" id="{80CC7D32-1A83-438C-889A-4DBA51BD26B7}"/>
              </a:ext>
            </a:extLst>
          </p:cNvPr>
          <p:cNvGrpSpPr/>
          <p:nvPr/>
        </p:nvGrpSpPr>
        <p:grpSpPr>
          <a:xfrm>
            <a:off x="261294" y="3593861"/>
            <a:ext cx="2813154" cy="947216"/>
            <a:chOff x="183669" y="3546247"/>
            <a:chExt cx="2813154" cy="947216"/>
          </a:xfrm>
        </p:grpSpPr>
        <p:grpSp>
          <p:nvGrpSpPr>
            <p:cNvPr id="38" name="Group 37">
              <a:extLst>
                <a:ext uri="{FF2B5EF4-FFF2-40B4-BE49-F238E27FC236}">
                  <a16:creationId xmlns:a16="http://schemas.microsoft.com/office/drawing/2014/main" id="{3C956D2F-D0D9-4540-B97C-B54AFB5C9492}"/>
                </a:ext>
              </a:extLst>
            </p:cNvPr>
            <p:cNvGrpSpPr/>
            <p:nvPr/>
          </p:nvGrpSpPr>
          <p:grpSpPr>
            <a:xfrm>
              <a:off x="620559" y="3546247"/>
              <a:ext cx="2376264" cy="947216"/>
              <a:chOff x="232051" y="3343818"/>
              <a:chExt cx="2376264" cy="947216"/>
            </a:xfrm>
          </p:grpSpPr>
          <p:sp>
            <p:nvSpPr>
              <p:cNvPr id="17" name="TextBox 16">
                <a:extLst>
                  <a:ext uri="{FF2B5EF4-FFF2-40B4-BE49-F238E27FC236}">
                    <a16:creationId xmlns:a16="http://schemas.microsoft.com/office/drawing/2014/main" id="{F2B84429-0935-4DD1-8793-1963834AB0C4}"/>
                  </a:ext>
                </a:extLst>
              </p:cNvPr>
              <p:cNvSpPr txBox="1"/>
              <p:nvPr/>
            </p:nvSpPr>
            <p:spPr>
              <a:xfrm>
                <a:off x="232051" y="3582997"/>
                <a:ext cx="2376264" cy="400110"/>
              </a:xfrm>
              <a:prstGeom prst="rect">
                <a:avLst/>
              </a:prstGeom>
              <a:noFill/>
            </p:spPr>
            <p:txBody>
              <a:bodyPr wrap="square" rtlCol="0">
                <a:spAutoFit/>
              </a:bodyPr>
              <a:lstStyle/>
              <a:p>
                <a:r>
                  <a:rPr lang="en-NZ" sz="2000" b="1" dirty="0">
                    <a:latin typeface="Arial" panose="020B0604020202020204" pitchFamily="34" charset="0"/>
                    <a:cs typeface="Arial" panose="020B0604020202020204" pitchFamily="34" charset="0"/>
                  </a:rPr>
                  <a:t>Assess and adapt</a:t>
                </a:r>
              </a:p>
            </p:txBody>
          </p:sp>
          <p:sp>
            <p:nvSpPr>
              <p:cNvPr id="30" name="TextBox 29">
                <a:extLst>
                  <a:ext uri="{FF2B5EF4-FFF2-40B4-BE49-F238E27FC236}">
                    <a16:creationId xmlns:a16="http://schemas.microsoft.com/office/drawing/2014/main" id="{8558B4F5-529A-460B-98D7-2FEE3389F483}"/>
                  </a:ext>
                </a:extLst>
              </p:cNvPr>
              <p:cNvSpPr txBox="1"/>
              <p:nvPr/>
            </p:nvSpPr>
            <p:spPr>
              <a:xfrm>
                <a:off x="555161" y="4014035"/>
                <a:ext cx="1134998" cy="276999"/>
              </a:xfrm>
              <a:prstGeom prst="rect">
                <a:avLst/>
              </a:prstGeom>
              <a:noFill/>
              <a:ln>
                <a:noFill/>
              </a:ln>
            </p:spPr>
            <p:txBody>
              <a:bodyPr wrap="square" rtlCol="0">
                <a:spAutoFit/>
              </a:bodyPr>
              <a:lstStyle/>
              <a:p>
                <a:r>
                  <a:rPr lang="en-NZ" sz="1200" i="1" dirty="0"/>
                  <a:t>Assess progress</a:t>
                </a:r>
              </a:p>
            </p:txBody>
          </p:sp>
          <p:sp>
            <p:nvSpPr>
              <p:cNvPr id="31" name="TextBox 30">
                <a:extLst>
                  <a:ext uri="{FF2B5EF4-FFF2-40B4-BE49-F238E27FC236}">
                    <a16:creationId xmlns:a16="http://schemas.microsoft.com/office/drawing/2014/main" id="{015EB94E-B686-45D9-BC93-1BB3FD5A9AE5}"/>
                  </a:ext>
                </a:extLst>
              </p:cNvPr>
              <p:cNvSpPr txBox="1"/>
              <p:nvPr/>
            </p:nvSpPr>
            <p:spPr>
              <a:xfrm>
                <a:off x="615690" y="3343818"/>
                <a:ext cx="1331349" cy="276999"/>
              </a:xfrm>
              <a:prstGeom prst="rect">
                <a:avLst/>
              </a:prstGeom>
              <a:noFill/>
              <a:ln>
                <a:noFill/>
              </a:ln>
            </p:spPr>
            <p:txBody>
              <a:bodyPr wrap="square" rtlCol="0">
                <a:spAutoFit/>
              </a:bodyPr>
              <a:lstStyle/>
              <a:p>
                <a:r>
                  <a:rPr lang="en-NZ" sz="1200" i="1" dirty="0"/>
                  <a:t>Choose indicators</a:t>
                </a:r>
              </a:p>
            </p:txBody>
          </p:sp>
          <p:sp>
            <p:nvSpPr>
              <p:cNvPr id="32" name="TextBox 31">
                <a:extLst>
                  <a:ext uri="{FF2B5EF4-FFF2-40B4-BE49-F238E27FC236}">
                    <a16:creationId xmlns:a16="http://schemas.microsoft.com/office/drawing/2014/main" id="{1B6C9A2B-309A-4A54-8AB7-45F363241B14}"/>
                  </a:ext>
                </a:extLst>
              </p:cNvPr>
              <p:cNvSpPr txBox="1"/>
              <p:nvPr/>
            </p:nvSpPr>
            <p:spPr>
              <a:xfrm>
                <a:off x="1758749" y="3898589"/>
                <a:ext cx="720781" cy="276999"/>
              </a:xfrm>
              <a:prstGeom prst="rect">
                <a:avLst/>
              </a:prstGeom>
              <a:noFill/>
              <a:ln>
                <a:noFill/>
              </a:ln>
            </p:spPr>
            <p:txBody>
              <a:bodyPr wrap="square" rtlCol="0">
                <a:spAutoFit/>
              </a:bodyPr>
              <a:lstStyle/>
              <a:p>
                <a:r>
                  <a:rPr lang="en-NZ" sz="1200" i="1" dirty="0"/>
                  <a:t>monitor</a:t>
                </a:r>
              </a:p>
            </p:txBody>
          </p:sp>
        </p:grpSp>
        <p:sp>
          <p:nvSpPr>
            <p:cNvPr id="33" name="TextBox 32">
              <a:extLst>
                <a:ext uri="{FF2B5EF4-FFF2-40B4-BE49-F238E27FC236}">
                  <a16:creationId xmlns:a16="http://schemas.microsoft.com/office/drawing/2014/main" id="{DF37660E-184D-4E12-B6C1-E14548D69B0E}"/>
                </a:ext>
              </a:extLst>
            </p:cNvPr>
            <p:cNvSpPr txBox="1"/>
            <p:nvPr/>
          </p:nvSpPr>
          <p:spPr>
            <a:xfrm>
              <a:off x="183669" y="3759989"/>
              <a:ext cx="1493992" cy="276999"/>
            </a:xfrm>
            <a:prstGeom prst="rect">
              <a:avLst/>
            </a:prstGeom>
            <a:noFill/>
            <a:ln>
              <a:noFill/>
            </a:ln>
          </p:spPr>
          <p:txBody>
            <a:bodyPr wrap="square" rtlCol="0">
              <a:spAutoFit/>
            </a:bodyPr>
            <a:lstStyle/>
            <a:p>
              <a:r>
                <a:rPr lang="en-NZ" sz="1200" i="1" dirty="0"/>
                <a:t>Refine</a:t>
              </a:r>
            </a:p>
          </p:txBody>
        </p:sp>
      </p:grpSp>
      <p:sp>
        <p:nvSpPr>
          <p:cNvPr id="40" name="Title 1">
            <a:extLst>
              <a:ext uri="{FF2B5EF4-FFF2-40B4-BE49-F238E27FC236}">
                <a16:creationId xmlns:a16="http://schemas.microsoft.com/office/drawing/2014/main" id="{D540CED5-FAFF-4880-874C-EDAD6B20C4F3}"/>
              </a:ext>
            </a:extLst>
          </p:cNvPr>
          <p:cNvSpPr>
            <a:spLocks noGrp="1"/>
          </p:cNvSpPr>
          <p:nvPr/>
        </p:nvSpPr>
        <p:spPr>
          <a:xfrm>
            <a:off x="261294" y="24304"/>
            <a:ext cx="8714298" cy="134851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600" dirty="0">
                <a:solidFill>
                  <a:schemeClr val="tx2"/>
                </a:solidFill>
                <a:latin typeface="Palatino Linotype" panose="02040502050505030304" pitchFamily="18" charset="0"/>
              </a:rPr>
              <a:t>Important to see how sets of tools/methods fit in the bigger process in which they are used</a:t>
            </a:r>
          </a:p>
        </p:txBody>
      </p:sp>
    </p:spTree>
    <p:extLst>
      <p:ext uri="{BB962C8B-B14F-4D97-AF65-F5344CB8AC3E}">
        <p14:creationId xmlns:p14="http://schemas.microsoft.com/office/powerpoint/2010/main" val="204925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2">
                <a:lumMod val="90000"/>
              </a:schemeClr>
            </a:gs>
            <a:gs pos="50000">
              <a:schemeClr val="bg2">
                <a:lumMod val="75000"/>
              </a:schemeClr>
            </a:gs>
            <a:gs pos="76000">
              <a:schemeClr val="bg1">
                <a:tint val="90000"/>
                <a:shade val="90000"/>
                <a:satMod val="200000"/>
              </a:schemeClr>
            </a:gs>
            <a:gs pos="92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38B8F-FB38-4D0E-A597-B78BC808F058}"/>
              </a:ext>
            </a:extLst>
          </p:cNvPr>
          <p:cNvSpPr>
            <a:spLocks noGrp="1"/>
          </p:cNvSpPr>
          <p:nvPr>
            <p:ph type="sldNum" sz="quarter" idx="12"/>
          </p:nvPr>
        </p:nvSpPr>
        <p:spPr>
          <a:xfrm>
            <a:off x="8531225" y="6453336"/>
            <a:ext cx="561975" cy="365125"/>
          </a:xfrm>
        </p:spPr>
        <p:txBody>
          <a:bodyPr/>
          <a:lstStyle/>
          <a:p>
            <a:fld id="{F38DF745-7D3F-47F4-83A3-874385CFAA69}" type="slidenum">
              <a:rPr lang="en-US" smtClean="0"/>
              <a:pPr/>
              <a:t>3</a:t>
            </a:fld>
            <a:endParaRPr lang="en-US"/>
          </a:p>
        </p:txBody>
      </p:sp>
      <p:sp>
        <p:nvSpPr>
          <p:cNvPr id="7" name="Title 1">
            <a:extLst>
              <a:ext uri="{FF2B5EF4-FFF2-40B4-BE49-F238E27FC236}">
                <a16:creationId xmlns:a16="http://schemas.microsoft.com/office/drawing/2014/main" id="{B5DB048B-9849-40A4-96DD-7155CF609157}"/>
              </a:ext>
            </a:extLst>
          </p:cNvPr>
          <p:cNvSpPr>
            <a:spLocks noGrp="1"/>
          </p:cNvSpPr>
          <p:nvPr>
            <p:ph type="title"/>
          </p:nvPr>
        </p:nvSpPr>
        <p:spPr>
          <a:xfrm>
            <a:off x="457200" y="2420888"/>
            <a:ext cx="8229600" cy="1656184"/>
          </a:xfrm>
        </p:spPr>
        <p:txBody>
          <a:bodyPr/>
          <a:lstStyle/>
          <a:p>
            <a:r>
              <a:rPr lang="en-NZ" sz="3600" dirty="0">
                <a:solidFill>
                  <a:schemeClr val="tx1">
                    <a:lumMod val="85000"/>
                    <a:lumOff val="15000"/>
                  </a:schemeClr>
                </a:solidFill>
              </a:rPr>
              <a:t>1.	</a:t>
            </a:r>
            <a:r>
              <a:rPr lang="en-NZ" sz="3600" dirty="0">
                <a:solidFill>
                  <a:schemeClr val="tx1">
                    <a:lumMod val="85000"/>
                    <a:lumOff val="15000"/>
                  </a:schemeClr>
                </a:solidFill>
                <a:cs typeface="Arial" panose="020B0604020202020204" pitchFamily="34" charset="0"/>
              </a:rPr>
              <a:t>Why the growing interest in a systems thinking approach</a:t>
            </a:r>
            <a:br>
              <a:rPr lang="en-NZ" sz="3600" dirty="0">
                <a:solidFill>
                  <a:schemeClr val="tx1">
                    <a:lumMod val="85000"/>
                    <a:lumOff val="15000"/>
                  </a:schemeClr>
                </a:solidFill>
                <a:cs typeface="Arial" panose="020B0604020202020204" pitchFamily="34" charset="0"/>
              </a:rPr>
            </a:br>
            <a:endParaRPr lang="en-NZ" sz="3600" dirty="0">
              <a:solidFill>
                <a:schemeClr val="tx1">
                  <a:lumMod val="85000"/>
                  <a:lumOff val="15000"/>
                </a:schemeClr>
              </a:solidFill>
            </a:endParaRPr>
          </a:p>
        </p:txBody>
      </p:sp>
      <p:cxnSp>
        <p:nvCxnSpPr>
          <p:cNvPr id="3" name="Straight Connector 2">
            <a:extLst>
              <a:ext uri="{FF2B5EF4-FFF2-40B4-BE49-F238E27FC236}">
                <a16:creationId xmlns:a16="http://schemas.microsoft.com/office/drawing/2014/main" id="{01CCC026-1D3A-47EF-BEF9-C74336BBC978}"/>
              </a:ext>
            </a:extLst>
          </p:cNvPr>
          <p:cNvCxnSpPr/>
          <p:nvPr/>
        </p:nvCxnSpPr>
        <p:spPr>
          <a:xfrm>
            <a:off x="899592" y="3645024"/>
            <a:ext cx="727280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028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18DDF-554A-4E96-950D-20DFBE946907}"/>
              </a:ext>
            </a:extLst>
          </p:cNvPr>
          <p:cNvSpPr>
            <a:spLocks noGrp="1"/>
          </p:cNvSpPr>
          <p:nvPr>
            <p:ph type="sldNum" sz="quarter" idx="12"/>
          </p:nvPr>
        </p:nvSpPr>
        <p:spPr>
          <a:xfrm>
            <a:off x="8507327" y="6414789"/>
            <a:ext cx="561975" cy="365125"/>
          </a:xfrm>
        </p:spPr>
        <p:txBody>
          <a:bodyPr/>
          <a:lstStyle/>
          <a:p>
            <a:fld id="{F38DF745-7D3F-47F4-83A3-874385CFAA69}" type="slidenum">
              <a:rPr lang="en-US" smtClean="0"/>
              <a:pPr/>
              <a:t>30</a:t>
            </a:fld>
            <a:endParaRPr lang="en-US" dirty="0"/>
          </a:p>
        </p:txBody>
      </p:sp>
      <p:sp>
        <p:nvSpPr>
          <p:cNvPr id="5" name="Title 1">
            <a:extLst>
              <a:ext uri="{FF2B5EF4-FFF2-40B4-BE49-F238E27FC236}">
                <a16:creationId xmlns:a16="http://schemas.microsoft.com/office/drawing/2014/main" id="{A77E4F4C-F56D-48F6-802A-A068A5093C63}"/>
              </a:ext>
            </a:extLst>
          </p:cNvPr>
          <p:cNvSpPr>
            <a:spLocks noGrp="1"/>
          </p:cNvSpPr>
          <p:nvPr/>
        </p:nvSpPr>
        <p:spPr>
          <a:xfrm>
            <a:off x="630280" y="113783"/>
            <a:ext cx="8208912" cy="68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600" dirty="0">
                <a:solidFill>
                  <a:schemeClr val="tx2"/>
                </a:solidFill>
                <a:latin typeface="Palatino Linotype" panose="02040502050505030304" pitchFamily="18" charset="0"/>
              </a:rPr>
              <a:t>1. Tools for understanding the system</a:t>
            </a:r>
          </a:p>
        </p:txBody>
      </p:sp>
      <p:grpSp>
        <p:nvGrpSpPr>
          <p:cNvPr id="40" name="Group 39">
            <a:extLst>
              <a:ext uri="{FF2B5EF4-FFF2-40B4-BE49-F238E27FC236}">
                <a16:creationId xmlns:a16="http://schemas.microsoft.com/office/drawing/2014/main" id="{9914CD8F-6A63-44CF-B8B4-62E20547FEBC}"/>
              </a:ext>
            </a:extLst>
          </p:cNvPr>
          <p:cNvGrpSpPr/>
          <p:nvPr/>
        </p:nvGrpSpPr>
        <p:grpSpPr>
          <a:xfrm>
            <a:off x="2772437" y="2283687"/>
            <a:ext cx="4165619" cy="2749709"/>
            <a:chOff x="2333204" y="2084399"/>
            <a:chExt cx="4165619" cy="2749709"/>
          </a:xfrm>
          <a:solidFill>
            <a:schemeClr val="tx2"/>
          </a:solidFill>
        </p:grpSpPr>
        <p:sp>
          <p:nvSpPr>
            <p:cNvPr id="20" name="Oval 19">
              <a:extLst>
                <a:ext uri="{FF2B5EF4-FFF2-40B4-BE49-F238E27FC236}">
                  <a16:creationId xmlns:a16="http://schemas.microsoft.com/office/drawing/2014/main" id="{32F5CF24-8808-465D-8949-DFED759F9EF5}"/>
                </a:ext>
              </a:extLst>
            </p:cNvPr>
            <p:cNvSpPr/>
            <p:nvPr/>
          </p:nvSpPr>
          <p:spPr>
            <a:xfrm>
              <a:off x="2333204" y="2084399"/>
              <a:ext cx="4165619" cy="27497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dirty="0">
                <a:solidFill>
                  <a:schemeClr val="bg1"/>
                </a:solidFill>
              </a:endParaRPr>
            </a:p>
          </p:txBody>
        </p:sp>
        <p:sp>
          <p:nvSpPr>
            <p:cNvPr id="28" name="TextBox 27">
              <a:extLst>
                <a:ext uri="{FF2B5EF4-FFF2-40B4-BE49-F238E27FC236}">
                  <a16:creationId xmlns:a16="http://schemas.microsoft.com/office/drawing/2014/main" id="{D5B69836-931E-4441-8048-DE2FEF542CF0}"/>
                </a:ext>
              </a:extLst>
            </p:cNvPr>
            <p:cNvSpPr txBox="1"/>
            <p:nvPr/>
          </p:nvSpPr>
          <p:spPr>
            <a:xfrm>
              <a:off x="2850350" y="2886472"/>
              <a:ext cx="3057617" cy="707886"/>
            </a:xfrm>
            <a:prstGeom prst="rect">
              <a:avLst/>
            </a:prstGeom>
            <a:grpFill/>
            <a:ln>
              <a:noFill/>
            </a:ln>
          </p:spPr>
          <p:txBody>
            <a:bodyPr wrap="square" rtlCol="0">
              <a:spAutoFit/>
            </a:bodyPr>
            <a:lstStyle/>
            <a:p>
              <a:pPr algn="ctr"/>
              <a:r>
                <a:rPr lang="en-NZ" sz="2000" b="1" dirty="0">
                  <a:solidFill>
                    <a:schemeClr val="bg1"/>
                  </a:solidFill>
                  <a:latin typeface="Arial" panose="020B0604020202020204" pitchFamily="34" charset="0"/>
                  <a:cs typeface="Arial" panose="020B0604020202020204" pitchFamily="34" charset="0"/>
                </a:rPr>
                <a:t>Dialogue &amp; collaboration</a:t>
              </a:r>
            </a:p>
          </p:txBody>
        </p:sp>
      </p:grpSp>
      <p:sp>
        <p:nvSpPr>
          <p:cNvPr id="9" name="Content Placeholder 2">
            <a:extLst>
              <a:ext uri="{FF2B5EF4-FFF2-40B4-BE49-F238E27FC236}">
                <a16:creationId xmlns:a16="http://schemas.microsoft.com/office/drawing/2014/main" id="{ED097BDC-C4EB-449A-A347-EA18A76F02CB}"/>
              </a:ext>
            </a:extLst>
          </p:cNvPr>
          <p:cNvSpPr txBox="1">
            <a:spLocks/>
          </p:cNvSpPr>
          <p:nvPr/>
        </p:nvSpPr>
        <p:spPr>
          <a:xfrm>
            <a:off x="2827943" y="5603055"/>
            <a:ext cx="2952328" cy="136815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NZ" sz="2000" i="1" dirty="0">
                <a:solidFill>
                  <a:schemeClr val="tx1"/>
                </a:solidFill>
                <a:latin typeface="Arial" panose="020B0604020202020204" pitchFamily="34" charset="0"/>
                <a:cs typeface="Arial" panose="020B0604020202020204" pitchFamily="34" charset="0"/>
              </a:rPr>
              <a:t>Implementation by organizations, other key stakeholders</a:t>
            </a:r>
          </a:p>
          <a:p>
            <a:endParaRPr lang="en-NZ" sz="2250" dirty="0">
              <a:solidFill>
                <a:schemeClr val="tx1"/>
              </a:solidFill>
              <a:latin typeface="Arial" panose="020B0604020202020204" pitchFamily="34" charset="0"/>
              <a:cs typeface="Arial" panose="020B0604020202020204" pitchFamily="34" charset="0"/>
            </a:endParaRPr>
          </a:p>
          <a:p>
            <a:endParaRPr lang="en-NZ" sz="2250" dirty="0">
              <a:solidFill>
                <a:schemeClr val="tx1"/>
              </a:solidFill>
              <a:latin typeface="Arial" panose="020B0604020202020204" pitchFamily="34" charset="0"/>
              <a:cs typeface="Arial" panose="020B0604020202020204" pitchFamily="34" charset="0"/>
            </a:endParaRPr>
          </a:p>
          <a:p>
            <a:endParaRPr lang="en-NZ" dirty="0">
              <a:solidFill>
                <a:schemeClr val="tx1">
                  <a:lumMod val="65000"/>
                  <a:lumOff val="35000"/>
                </a:schemeClr>
              </a:solidFill>
            </a:endParaRPr>
          </a:p>
        </p:txBody>
      </p:sp>
      <p:sp>
        <p:nvSpPr>
          <p:cNvPr id="13" name="Arrow: Bent 12">
            <a:extLst>
              <a:ext uri="{FF2B5EF4-FFF2-40B4-BE49-F238E27FC236}">
                <a16:creationId xmlns:a16="http://schemas.microsoft.com/office/drawing/2014/main" id="{77239F34-F3D3-4EF7-BE45-2E18D0D1852F}"/>
              </a:ext>
            </a:extLst>
          </p:cNvPr>
          <p:cNvSpPr/>
          <p:nvPr/>
        </p:nvSpPr>
        <p:spPr>
          <a:xfrm rot="10800000">
            <a:off x="6330786" y="3987090"/>
            <a:ext cx="1933380" cy="2485632"/>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4" name="Arrow: Bent 13">
            <a:extLst>
              <a:ext uri="{FF2B5EF4-FFF2-40B4-BE49-F238E27FC236}">
                <a16:creationId xmlns:a16="http://schemas.microsoft.com/office/drawing/2014/main" id="{A8A59F09-ED05-44F5-99FC-9E6F500E9407}"/>
              </a:ext>
            </a:extLst>
          </p:cNvPr>
          <p:cNvSpPr/>
          <p:nvPr/>
        </p:nvSpPr>
        <p:spPr>
          <a:xfrm rot="16200000">
            <a:off x="923060" y="4813888"/>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5" name="Arrow: Bent 14">
            <a:extLst>
              <a:ext uri="{FF2B5EF4-FFF2-40B4-BE49-F238E27FC236}">
                <a16:creationId xmlns:a16="http://schemas.microsoft.com/office/drawing/2014/main" id="{94021450-048C-46B7-AC4E-4F171369CEDD}"/>
              </a:ext>
            </a:extLst>
          </p:cNvPr>
          <p:cNvSpPr/>
          <p:nvPr/>
        </p:nvSpPr>
        <p:spPr>
          <a:xfrm>
            <a:off x="1074872" y="1748494"/>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22" name="Oval 21">
            <a:extLst>
              <a:ext uri="{FF2B5EF4-FFF2-40B4-BE49-F238E27FC236}">
                <a16:creationId xmlns:a16="http://schemas.microsoft.com/office/drawing/2014/main" id="{10B20500-523B-4C64-8791-C90CD6CBD55B}"/>
              </a:ext>
            </a:extLst>
          </p:cNvPr>
          <p:cNvSpPr/>
          <p:nvPr/>
        </p:nvSpPr>
        <p:spPr>
          <a:xfrm>
            <a:off x="2706933" y="1403752"/>
            <a:ext cx="3734417" cy="1388450"/>
          </a:xfrm>
          <a:prstGeom prst="ellipse">
            <a:avLst/>
          </a:prstGeom>
          <a:solidFill>
            <a:srgbClr val="CBA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a:p>
        </p:txBody>
      </p:sp>
      <p:sp>
        <p:nvSpPr>
          <p:cNvPr id="23" name="TextBox 22">
            <a:extLst>
              <a:ext uri="{FF2B5EF4-FFF2-40B4-BE49-F238E27FC236}">
                <a16:creationId xmlns:a16="http://schemas.microsoft.com/office/drawing/2014/main" id="{9B0A9639-18D0-4327-93C4-0A996E8EAA8F}"/>
              </a:ext>
            </a:extLst>
          </p:cNvPr>
          <p:cNvSpPr txBox="1"/>
          <p:nvPr/>
        </p:nvSpPr>
        <p:spPr>
          <a:xfrm>
            <a:off x="3010053" y="1720906"/>
            <a:ext cx="3383849" cy="707886"/>
          </a:xfrm>
          <a:prstGeom prst="rect">
            <a:avLst/>
          </a:prstGeom>
          <a:noFill/>
          <a:ln>
            <a:noFill/>
          </a:ln>
        </p:spPr>
        <p:txBody>
          <a:bodyPr wrap="square" rtlCol="0">
            <a:spAutoFit/>
          </a:bodyPr>
          <a:lstStyle/>
          <a:p>
            <a:pPr algn="ctr"/>
            <a:r>
              <a:rPr lang="en-NZ" sz="2000" b="1" dirty="0">
                <a:latin typeface="Arial" panose="020B0604020202020204" pitchFamily="34" charset="0"/>
                <a:cs typeface="Arial" panose="020B0604020202020204" pitchFamily="34" charset="0"/>
              </a:rPr>
              <a:t>Understanding the system</a:t>
            </a:r>
          </a:p>
        </p:txBody>
      </p:sp>
      <p:sp>
        <p:nvSpPr>
          <p:cNvPr id="25" name="TextBox 24">
            <a:extLst>
              <a:ext uri="{FF2B5EF4-FFF2-40B4-BE49-F238E27FC236}">
                <a16:creationId xmlns:a16="http://schemas.microsoft.com/office/drawing/2014/main" id="{FC1A2A85-9981-449B-979B-D08080D20D9F}"/>
              </a:ext>
            </a:extLst>
          </p:cNvPr>
          <p:cNvSpPr txBox="1"/>
          <p:nvPr/>
        </p:nvSpPr>
        <p:spPr>
          <a:xfrm>
            <a:off x="3300095" y="2222648"/>
            <a:ext cx="1648852" cy="154488"/>
          </a:xfrm>
          <a:prstGeom prst="rect">
            <a:avLst/>
          </a:prstGeom>
          <a:solidFill>
            <a:srgbClr val="CBA9E5"/>
          </a:solidFill>
          <a:ln>
            <a:noFill/>
          </a:ln>
        </p:spPr>
        <p:txBody>
          <a:bodyPr wrap="square" rtlCol="0">
            <a:spAutoFit/>
          </a:bodyPr>
          <a:lstStyle/>
          <a:p>
            <a:r>
              <a:rPr lang="en-NZ" sz="1200" i="1" dirty="0"/>
              <a:t>Influences</a:t>
            </a:r>
          </a:p>
        </p:txBody>
      </p:sp>
      <p:sp>
        <p:nvSpPr>
          <p:cNvPr id="26" name="TextBox 25">
            <a:extLst>
              <a:ext uri="{FF2B5EF4-FFF2-40B4-BE49-F238E27FC236}">
                <a16:creationId xmlns:a16="http://schemas.microsoft.com/office/drawing/2014/main" id="{4ECA2CC3-FCB9-4F76-8106-C9BB1027BDFD}"/>
              </a:ext>
            </a:extLst>
          </p:cNvPr>
          <p:cNvSpPr txBox="1"/>
          <p:nvPr/>
        </p:nvSpPr>
        <p:spPr>
          <a:xfrm>
            <a:off x="4442754" y="2129199"/>
            <a:ext cx="1648852" cy="154488"/>
          </a:xfrm>
          <a:prstGeom prst="rect">
            <a:avLst/>
          </a:prstGeom>
          <a:solidFill>
            <a:srgbClr val="CBA9E5"/>
          </a:solidFill>
          <a:ln>
            <a:noFill/>
          </a:ln>
        </p:spPr>
        <p:txBody>
          <a:bodyPr wrap="square" rtlCol="0">
            <a:spAutoFit/>
          </a:bodyPr>
          <a:lstStyle/>
          <a:p>
            <a:r>
              <a:rPr lang="en-NZ" sz="1200" i="1" dirty="0"/>
              <a:t>Boundaries</a:t>
            </a:r>
          </a:p>
        </p:txBody>
      </p:sp>
      <p:sp>
        <p:nvSpPr>
          <p:cNvPr id="27" name="TextBox 26">
            <a:extLst>
              <a:ext uri="{FF2B5EF4-FFF2-40B4-BE49-F238E27FC236}">
                <a16:creationId xmlns:a16="http://schemas.microsoft.com/office/drawing/2014/main" id="{73CDA9DC-6B1D-4E16-BCB2-0647754ED793}"/>
              </a:ext>
            </a:extLst>
          </p:cNvPr>
          <p:cNvSpPr txBox="1"/>
          <p:nvPr/>
        </p:nvSpPr>
        <p:spPr>
          <a:xfrm>
            <a:off x="3855650" y="2422760"/>
            <a:ext cx="1292414" cy="276999"/>
          </a:xfrm>
          <a:prstGeom prst="rect">
            <a:avLst/>
          </a:prstGeom>
          <a:noFill/>
          <a:ln>
            <a:noFill/>
          </a:ln>
        </p:spPr>
        <p:txBody>
          <a:bodyPr wrap="square" rtlCol="0">
            <a:spAutoFit/>
          </a:bodyPr>
          <a:lstStyle/>
          <a:p>
            <a:r>
              <a:rPr lang="en-NZ" sz="1200" i="1" dirty="0"/>
              <a:t>Interrelationship</a:t>
            </a:r>
          </a:p>
        </p:txBody>
      </p:sp>
      <p:sp>
        <p:nvSpPr>
          <p:cNvPr id="44" name="Arrow: Bent 43">
            <a:extLst>
              <a:ext uri="{FF2B5EF4-FFF2-40B4-BE49-F238E27FC236}">
                <a16:creationId xmlns:a16="http://schemas.microsoft.com/office/drawing/2014/main" id="{A6A28142-8B1B-4133-84DB-7F5288C5A066}"/>
              </a:ext>
            </a:extLst>
          </p:cNvPr>
          <p:cNvSpPr/>
          <p:nvPr/>
        </p:nvSpPr>
        <p:spPr>
          <a:xfrm rot="16200000">
            <a:off x="934215" y="4846970"/>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5" name="Arrow: Bent 44">
            <a:extLst>
              <a:ext uri="{FF2B5EF4-FFF2-40B4-BE49-F238E27FC236}">
                <a16:creationId xmlns:a16="http://schemas.microsoft.com/office/drawing/2014/main" id="{81F8A556-D163-45FE-81FD-4A74E1AA3136}"/>
              </a:ext>
            </a:extLst>
          </p:cNvPr>
          <p:cNvSpPr/>
          <p:nvPr/>
        </p:nvSpPr>
        <p:spPr>
          <a:xfrm>
            <a:off x="1086027" y="1781576"/>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35" name="TextBox 34">
            <a:extLst>
              <a:ext uri="{FF2B5EF4-FFF2-40B4-BE49-F238E27FC236}">
                <a16:creationId xmlns:a16="http://schemas.microsoft.com/office/drawing/2014/main" id="{4F196800-5FBD-4C45-AFD6-AF57FBA5A725}"/>
              </a:ext>
            </a:extLst>
          </p:cNvPr>
          <p:cNvSpPr txBox="1"/>
          <p:nvPr/>
        </p:nvSpPr>
        <p:spPr>
          <a:xfrm>
            <a:off x="6424050" y="1939070"/>
            <a:ext cx="36004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5400" b="1" dirty="0">
                <a:solidFill>
                  <a:schemeClr val="tx2"/>
                </a:solidFill>
              </a:rPr>
              <a:t>+</a:t>
            </a:r>
          </a:p>
        </p:txBody>
      </p:sp>
      <p:sp>
        <p:nvSpPr>
          <p:cNvPr id="4" name="Oval 3">
            <a:extLst>
              <a:ext uri="{FF2B5EF4-FFF2-40B4-BE49-F238E27FC236}">
                <a16:creationId xmlns:a16="http://schemas.microsoft.com/office/drawing/2014/main" id="{5A7D6074-EC5E-472E-B9E1-E41DD0873832}"/>
              </a:ext>
            </a:extLst>
          </p:cNvPr>
          <p:cNvSpPr/>
          <p:nvPr/>
        </p:nvSpPr>
        <p:spPr>
          <a:xfrm>
            <a:off x="119336" y="3424845"/>
            <a:ext cx="3208514" cy="121485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8" name="Group 37">
            <a:extLst>
              <a:ext uri="{FF2B5EF4-FFF2-40B4-BE49-F238E27FC236}">
                <a16:creationId xmlns:a16="http://schemas.microsoft.com/office/drawing/2014/main" id="{3C956D2F-D0D9-4540-B97C-B54AFB5C9492}"/>
              </a:ext>
            </a:extLst>
          </p:cNvPr>
          <p:cNvGrpSpPr/>
          <p:nvPr/>
        </p:nvGrpSpPr>
        <p:grpSpPr>
          <a:xfrm>
            <a:off x="620559" y="3546247"/>
            <a:ext cx="2376264" cy="947216"/>
            <a:chOff x="232051" y="3343818"/>
            <a:chExt cx="2376264" cy="947216"/>
          </a:xfrm>
        </p:grpSpPr>
        <p:sp>
          <p:nvSpPr>
            <p:cNvPr id="17" name="TextBox 16">
              <a:extLst>
                <a:ext uri="{FF2B5EF4-FFF2-40B4-BE49-F238E27FC236}">
                  <a16:creationId xmlns:a16="http://schemas.microsoft.com/office/drawing/2014/main" id="{F2B84429-0935-4DD1-8793-1963834AB0C4}"/>
                </a:ext>
              </a:extLst>
            </p:cNvPr>
            <p:cNvSpPr txBox="1"/>
            <p:nvPr/>
          </p:nvSpPr>
          <p:spPr>
            <a:xfrm>
              <a:off x="232051" y="3582997"/>
              <a:ext cx="2376264" cy="400110"/>
            </a:xfrm>
            <a:prstGeom prst="rect">
              <a:avLst/>
            </a:prstGeom>
            <a:noFill/>
          </p:spPr>
          <p:txBody>
            <a:bodyPr wrap="square" rtlCol="0">
              <a:spAutoFit/>
            </a:bodyPr>
            <a:lstStyle/>
            <a:p>
              <a:r>
                <a:rPr lang="en-NZ" sz="2000" b="1" dirty="0">
                  <a:latin typeface="Arial" panose="020B0604020202020204" pitchFamily="34" charset="0"/>
                  <a:cs typeface="Arial" panose="020B0604020202020204" pitchFamily="34" charset="0"/>
                </a:rPr>
                <a:t>Assess and adapt</a:t>
              </a:r>
            </a:p>
          </p:txBody>
        </p:sp>
        <p:sp>
          <p:nvSpPr>
            <p:cNvPr id="30" name="TextBox 29">
              <a:extLst>
                <a:ext uri="{FF2B5EF4-FFF2-40B4-BE49-F238E27FC236}">
                  <a16:creationId xmlns:a16="http://schemas.microsoft.com/office/drawing/2014/main" id="{8558B4F5-529A-460B-98D7-2FEE3389F483}"/>
                </a:ext>
              </a:extLst>
            </p:cNvPr>
            <p:cNvSpPr txBox="1"/>
            <p:nvPr/>
          </p:nvSpPr>
          <p:spPr>
            <a:xfrm>
              <a:off x="555161" y="4014035"/>
              <a:ext cx="1134998" cy="276999"/>
            </a:xfrm>
            <a:prstGeom prst="rect">
              <a:avLst/>
            </a:prstGeom>
            <a:noFill/>
            <a:ln>
              <a:noFill/>
            </a:ln>
          </p:spPr>
          <p:txBody>
            <a:bodyPr wrap="square" rtlCol="0">
              <a:spAutoFit/>
            </a:bodyPr>
            <a:lstStyle/>
            <a:p>
              <a:r>
                <a:rPr lang="en-NZ" sz="1200" i="1" dirty="0"/>
                <a:t>Assess progress</a:t>
              </a:r>
            </a:p>
          </p:txBody>
        </p:sp>
        <p:sp>
          <p:nvSpPr>
            <p:cNvPr id="31" name="TextBox 30">
              <a:extLst>
                <a:ext uri="{FF2B5EF4-FFF2-40B4-BE49-F238E27FC236}">
                  <a16:creationId xmlns:a16="http://schemas.microsoft.com/office/drawing/2014/main" id="{015EB94E-B686-45D9-BC93-1BB3FD5A9AE5}"/>
                </a:ext>
              </a:extLst>
            </p:cNvPr>
            <p:cNvSpPr txBox="1"/>
            <p:nvPr/>
          </p:nvSpPr>
          <p:spPr>
            <a:xfrm>
              <a:off x="615690" y="3343818"/>
              <a:ext cx="1331349" cy="276999"/>
            </a:xfrm>
            <a:prstGeom prst="rect">
              <a:avLst/>
            </a:prstGeom>
            <a:noFill/>
            <a:ln>
              <a:noFill/>
            </a:ln>
          </p:spPr>
          <p:txBody>
            <a:bodyPr wrap="square" rtlCol="0">
              <a:spAutoFit/>
            </a:bodyPr>
            <a:lstStyle/>
            <a:p>
              <a:r>
                <a:rPr lang="en-NZ" sz="1200" i="1" dirty="0"/>
                <a:t>Choose indicators</a:t>
              </a:r>
            </a:p>
          </p:txBody>
        </p:sp>
        <p:sp>
          <p:nvSpPr>
            <p:cNvPr id="32" name="TextBox 31">
              <a:extLst>
                <a:ext uri="{FF2B5EF4-FFF2-40B4-BE49-F238E27FC236}">
                  <a16:creationId xmlns:a16="http://schemas.microsoft.com/office/drawing/2014/main" id="{1B6C9A2B-309A-4A54-8AB7-45F363241B14}"/>
                </a:ext>
              </a:extLst>
            </p:cNvPr>
            <p:cNvSpPr txBox="1"/>
            <p:nvPr/>
          </p:nvSpPr>
          <p:spPr>
            <a:xfrm>
              <a:off x="1758749" y="3898589"/>
              <a:ext cx="720781" cy="276999"/>
            </a:xfrm>
            <a:prstGeom prst="rect">
              <a:avLst/>
            </a:prstGeom>
            <a:noFill/>
            <a:ln>
              <a:noFill/>
            </a:ln>
          </p:spPr>
          <p:txBody>
            <a:bodyPr wrap="square" rtlCol="0">
              <a:spAutoFit/>
            </a:bodyPr>
            <a:lstStyle/>
            <a:p>
              <a:r>
                <a:rPr lang="en-NZ" sz="1200" i="1" dirty="0"/>
                <a:t>monitor</a:t>
              </a:r>
            </a:p>
          </p:txBody>
        </p:sp>
      </p:grpSp>
      <p:sp>
        <p:nvSpPr>
          <p:cNvPr id="33" name="TextBox 32">
            <a:extLst>
              <a:ext uri="{FF2B5EF4-FFF2-40B4-BE49-F238E27FC236}">
                <a16:creationId xmlns:a16="http://schemas.microsoft.com/office/drawing/2014/main" id="{DF37660E-184D-4E12-B6C1-E14548D69B0E}"/>
              </a:ext>
            </a:extLst>
          </p:cNvPr>
          <p:cNvSpPr txBox="1"/>
          <p:nvPr/>
        </p:nvSpPr>
        <p:spPr>
          <a:xfrm>
            <a:off x="183669" y="3759989"/>
            <a:ext cx="1493992" cy="276999"/>
          </a:xfrm>
          <a:prstGeom prst="rect">
            <a:avLst/>
          </a:prstGeom>
          <a:noFill/>
          <a:ln>
            <a:noFill/>
          </a:ln>
        </p:spPr>
        <p:txBody>
          <a:bodyPr wrap="square" rtlCol="0">
            <a:spAutoFit/>
          </a:bodyPr>
          <a:lstStyle/>
          <a:p>
            <a:r>
              <a:rPr lang="en-NZ" sz="1200" i="1" dirty="0"/>
              <a:t>Refine</a:t>
            </a:r>
          </a:p>
        </p:txBody>
      </p:sp>
      <p:sp>
        <p:nvSpPr>
          <p:cNvPr id="7" name="Rectangle: Rounded Corners 6">
            <a:extLst>
              <a:ext uri="{FF2B5EF4-FFF2-40B4-BE49-F238E27FC236}">
                <a16:creationId xmlns:a16="http://schemas.microsoft.com/office/drawing/2014/main" id="{CF714E36-B5BF-4235-BB71-127F4A2D85D6}"/>
              </a:ext>
            </a:extLst>
          </p:cNvPr>
          <p:cNvSpPr/>
          <p:nvPr/>
        </p:nvSpPr>
        <p:spPr>
          <a:xfrm>
            <a:off x="6287650" y="2650735"/>
            <a:ext cx="2662610" cy="108012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134033FA-8646-45D7-BC55-4C46B2A0E318}"/>
              </a:ext>
            </a:extLst>
          </p:cNvPr>
          <p:cNvSpPr txBox="1"/>
          <p:nvPr/>
        </p:nvSpPr>
        <p:spPr>
          <a:xfrm>
            <a:off x="6608853" y="2757753"/>
            <a:ext cx="1253364" cy="261610"/>
          </a:xfrm>
          <a:prstGeom prst="rect">
            <a:avLst/>
          </a:prstGeom>
          <a:noFill/>
        </p:spPr>
        <p:txBody>
          <a:bodyPr wrap="square" rtlCol="0">
            <a:spAutoFit/>
          </a:bodyPr>
          <a:lstStyle/>
          <a:p>
            <a:r>
              <a:rPr lang="en-NZ" sz="1100" i="1" dirty="0"/>
              <a:t>Leverage points</a:t>
            </a:r>
          </a:p>
        </p:txBody>
      </p:sp>
      <p:sp>
        <p:nvSpPr>
          <p:cNvPr id="12" name="TextBox 11">
            <a:extLst>
              <a:ext uri="{FF2B5EF4-FFF2-40B4-BE49-F238E27FC236}">
                <a16:creationId xmlns:a16="http://schemas.microsoft.com/office/drawing/2014/main" id="{79506B36-FD66-4E47-AEFD-FF6870044E71}"/>
              </a:ext>
            </a:extLst>
          </p:cNvPr>
          <p:cNvSpPr txBox="1"/>
          <p:nvPr/>
        </p:nvSpPr>
        <p:spPr>
          <a:xfrm>
            <a:off x="6617923" y="3452740"/>
            <a:ext cx="2305844" cy="276999"/>
          </a:xfrm>
          <a:prstGeom prst="rect">
            <a:avLst/>
          </a:prstGeom>
          <a:noFill/>
        </p:spPr>
        <p:txBody>
          <a:bodyPr wrap="square" rtlCol="0">
            <a:spAutoFit/>
          </a:bodyPr>
          <a:lstStyle/>
          <a:p>
            <a:r>
              <a:rPr lang="en-NZ" sz="1200" i="1" dirty="0"/>
              <a:t>Short term and long term goals</a:t>
            </a:r>
          </a:p>
        </p:txBody>
      </p:sp>
      <p:sp>
        <p:nvSpPr>
          <p:cNvPr id="34" name="TextBox 33">
            <a:extLst>
              <a:ext uri="{FF2B5EF4-FFF2-40B4-BE49-F238E27FC236}">
                <a16:creationId xmlns:a16="http://schemas.microsoft.com/office/drawing/2014/main" id="{7E592593-86D7-4317-B85B-8D9FAEEA84AD}"/>
              </a:ext>
            </a:extLst>
          </p:cNvPr>
          <p:cNvSpPr txBox="1"/>
          <p:nvPr/>
        </p:nvSpPr>
        <p:spPr>
          <a:xfrm>
            <a:off x="7803368" y="2776654"/>
            <a:ext cx="1253364" cy="261610"/>
          </a:xfrm>
          <a:prstGeom prst="rect">
            <a:avLst/>
          </a:prstGeom>
          <a:noFill/>
        </p:spPr>
        <p:txBody>
          <a:bodyPr wrap="square" rtlCol="0">
            <a:spAutoFit/>
          </a:bodyPr>
          <a:lstStyle/>
          <a:p>
            <a:r>
              <a:rPr lang="en-NZ" sz="1100" i="1" dirty="0"/>
              <a:t>Action plans</a:t>
            </a:r>
          </a:p>
        </p:txBody>
      </p:sp>
      <p:sp>
        <p:nvSpPr>
          <p:cNvPr id="16" name="TextBox 15">
            <a:extLst>
              <a:ext uri="{FF2B5EF4-FFF2-40B4-BE49-F238E27FC236}">
                <a16:creationId xmlns:a16="http://schemas.microsoft.com/office/drawing/2014/main" id="{F9E1F191-3F0E-4F94-B878-791E03543BF2}"/>
              </a:ext>
            </a:extLst>
          </p:cNvPr>
          <p:cNvSpPr txBox="1"/>
          <p:nvPr/>
        </p:nvSpPr>
        <p:spPr>
          <a:xfrm>
            <a:off x="6424050" y="3057165"/>
            <a:ext cx="241514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Co-design solutions</a:t>
            </a:r>
          </a:p>
        </p:txBody>
      </p:sp>
      <p:sp>
        <p:nvSpPr>
          <p:cNvPr id="37" name="TextBox 36">
            <a:extLst>
              <a:ext uri="{FF2B5EF4-FFF2-40B4-BE49-F238E27FC236}">
                <a16:creationId xmlns:a16="http://schemas.microsoft.com/office/drawing/2014/main" id="{9CF666A3-05D5-486F-8832-216D5E39E541}"/>
              </a:ext>
            </a:extLst>
          </p:cNvPr>
          <p:cNvSpPr txBox="1"/>
          <p:nvPr/>
        </p:nvSpPr>
        <p:spPr>
          <a:xfrm>
            <a:off x="5227960" y="3843092"/>
            <a:ext cx="1688342" cy="276999"/>
          </a:xfrm>
          <a:prstGeom prst="rect">
            <a:avLst/>
          </a:prstGeom>
          <a:noFill/>
        </p:spPr>
        <p:txBody>
          <a:bodyPr wrap="square" rtlCol="0">
            <a:spAutoFit/>
          </a:bodyPr>
          <a:lstStyle/>
          <a:p>
            <a:r>
              <a:rPr lang="en-NZ" sz="1200" i="1" dirty="0">
                <a:solidFill>
                  <a:schemeClr val="bg1"/>
                </a:solidFill>
              </a:rPr>
              <a:t>Multiple perspectives</a:t>
            </a:r>
          </a:p>
        </p:txBody>
      </p:sp>
      <p:sp>
        <p:nvSpPr>
          <p:cNvPr id="39" name="TextBox 38">
            <a:extLst>
              <a:ext uri="{FF2B5EF4-FFF2-40B4-BE49-F238E27FC236}">
                <a16:creationId xmlns:a16="http://schemas.microsoft.com/office/drawing/2014/main" id="{2623D3F2-18F0-4BAF-B037-1B271C50CADC}"/>
              </a:ext>
            </a:extLst>
          </p:cNvPr>
          <p:cNvSpPr txBox="1"/>
          <p:nvPr/>
        </p:nvSpPr>
        <p:spPr>
          <a:xfrm>
            <a:off x="3462633" y="3908537"/>
            <a:ext cx="1688342" cy="276999"/>
          </a:xfrm>
          <a:prstGeom prst="rect">
            <a:avLst/>
          </a:prstGeom>
          <a:noFill/>
        </p:spPr>
        <p:txBody>
          <a:bodyPr wrap="square" rtlCol="0">
            <a:spAutoFit/>
          </a:bodyPr>
          <a:lstStyle/>
          <a:p>
            <a:r>
              <a:rPr lang="en-NZ" sz="1200" i="1" dirty="0">
                <a:solidFill>
                  <a:schemeClr val="bg1"/>
                </a:solidFill>
              </a:rPr>
              <a:t>Managing conflict</a:t>
            </a:r>
          </a:p>
        </p:txBody>
      </p:sp>
      <p:sp>
        <p:nvSpPr>
          <p:cNvPr id="41" name="TextBox 40">
            <a:extLst>
              <a:ext uri="{FF2B5EF4-FFF2-40B4-BE49-F238E27FC236}">
                <a16:creationId xmlns:a16="http://schemas.microsoft.com/office/drawing/2014/main" id="{E1808345-F64F-4FF6-AF48-8EAE90D6A60C}"/>
              </a:ext>
            </a:extLst>
          </p:cNvPr>
          <p:cNvSpPr txBox="1"/>
          <p:nvPr/>
        </p:nvSpPr>
        <p:spPr>
          <a:xfrm>
            <a:off x="3894964" y="4311951"/>
            <a:ext cx="2177167" cy="461665"/>
          </a:xfrm>
          <a:prstGeom prst="rect">
            <a:avLst/>
          </a:prstGeom>
          <a:noFill/>
        </p:spPr>
        <p:txBody>
          <a:bodyPr wrap="square" rtlCol="0">
            <a:spAutoFit/>
          </a:bodyPr>
          <a:lstStyle/>
          <a:p>
            <a:r>
              <a:rPr lang="en-NZ" sz="1200" i="1" dirty="0">
                <a:solidFill>
                  <a:schemeClr val="bg1"/>
                </a:solidFill>
              </a:rPr>
              <a:t>Recognising different knowledge systems and cultures</a:t>
            </a:r>
          </a:p>
        </p:txBody>
      </p:sp>
      <p:sp>
        <p:nvSpPr>
          <p:cNvPr id="42" name="Speech Bubble: Oval 41">
            <a:extLst>
              <a:ext uri="{FF2B5EF4-FFF2-40B4-BE49-F238E27FC236}">
                <a16:creationId xmlns:a16="http://schemas.microsoft.com/office/drawing/2014/main" id="{628E35F4-788F-4F40-9D6B-38687A1AD0F8}"/>
              </a:ext>
            </a:extLst>
          </p:cNvPr>
          <p:cNvSpPr/>
          <p:nvPr/>
        </p:nvSpPr>
        <p:spPr>
          <a:xfrm rot="1419843">
            <a:off x="6147572" y="939054"/>
            <a:ext cx="1360645" cy="798527"/>
          </a:xfrm>
          <a:prstGeom prst="wedgeEllipseCallout">
            <a:avLst>
              <a:gd name="adj1" fmla="val -79536"/>
              <a:gd name="adj2" fmla="val 11666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solidFill>
                  <a:schemeClr val="tx1"/>
                </a:solidFill>
              </a:rPr>
              <a:t>1</a:t>
            </a:r>
          </a:p>
        </p:txBody>
      </p:sp>
    </p:spTree>
    <p:extLst>
      <p:ext uri="{BB962C8B-B14F-4D97-AF65-F5344CB8AC3E}">
        <p14:creationId xmlns:p14="http://schemas.microsoft.com/office/powerpoint/2010/main" val="163323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66BFB3-1C4F-451C-8B1F-A13A55C79E24}"/>
              </a:ext>
            </a:extLst>
          </p:cNvPr>
          <p:cNvSpPr>
            <a:spLocks noGrp="1"/>
          </p:cNvSpPr>
          <p:nvPr>
            <p:ph type="sldNum" sz="quarter" idx="12"/>
          </p:nvPr>
        </p:nvSpPr>
        <p:spPr/>
        <p:txBody>
          <a:bodyPr/>
          <a:lstStyle/>
          <a:p>
            <a:fld id="{F38DF745-7D3F-47F4-83A3-874385CFAA69}" type="slidenum">
              <a:rPr lang="en-US" smtClean="0"/>
              <a:pPr/>
              <a:t>31</a:t>
            </a:fld>
            <a:endParaRPr lang="en-US"/>
          </a:p>
        </p:txBody>
      </p:sp>
      <p:sp>
        <p:nvSpPr>
          <p:cNvPr id="4" name="TextBox 3">
            <a:extLst>
              <a:ext uri="{FF2B5EF4-FFF2-40B4-BE49-F238E27FC236}">
                <a16:creationId xmlns:a16="http://schemas.microsoft.com/office/drawing/2014/main" id="{78EDA539-79E6-434F-A5F0-24911C6D55C7}"/>
              </a:ext>
            </a:extLst>
          </p:cNvPr>
          <p:cNvSpPr txBox="1"/>
          <p:nvPr/>
        </p:nvSpPr>
        <p:spPr>
          <a:xfrm>
            <a:off x="1169714" y="250755"/>
            <a:ext cx="7632848" cy="1077218"/>
          </a:xfrm>
          <a:prstGeom prst="rect">
            <a:avLst/>
          </a:prstGeom>
          <a:noFill/>
        </p:spPr>
        <p:txBody>
          <a:bodyPr wrap="square" rtlCol="0">
            <a:spAutoFit/>
          </a:bodyPr>
          <a:lstStyle/>
          <a:p>
            <a:r>
              <a:rPr lang="en-NZ" sz="3200" i="1" dirty="0">
                <a:solidFill>
                  <a:schemeClr val="tx2"/>
                </a:solidFill>
              </a:rPr>
              <a:t>1. Understanding the system </a:t>
            </a:r>
            <a:r>
              <a:rPr lang="en-NZ" sz="3200" dirty="0">
                <a:solidFill>
                  <a:schemeClr val="tx2"/>
                </a:solidFill>
              </a:rPr>
              <a:t>-  tools for seeing things</a:t>
            </a:r>
          </a:p>
        </p:txBody>
      </p:sp>
      <p:sp>
        <p:nvSpPr>
          <p:cNvPr id="5" name="TextBox 4">
            <a:extLst>
              <a:ext uri="{FF2B5EF4-FFF2-40B4-BE49-F238E27FC236}">
                <a16:creationId xmlns:a16="http://schemas.microsoft.com/office/drawing/2014/main" id="{2F8E4A69-08FE-469A-BF1A-82FF771C6D60}"/>
              </a:ext>
            </a:extLst>
          </p:cNvPr>
          <p:cNvSpPr txBox="1"/>
          <p:nvPr/>
        </p:nvSpPr>
        <p:spPr>
          <a:xfrm>
            <a:off x="467544" y="1697771"/>
            <a:ext cx="6624736" cy="4154984"/>
          </a:xfrm>
          <a:prstGeom prst="rect">
            <a:avLst/>
          </a:prstGeom>
          <a:noFill/>
        </p:spPr>
        <p:txBody>
          <a:bodyPr wrap="square" rtlCol="0">
            <a:spAutoFit/>
          </a:bodyPr>
          <a:lstStyle/>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Timelines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Trend analysis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System archetypes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Rich pictures</a:t>
            </a:r>
          </a:p>
          <a:p>
            <a:pPr marL="742950" lvl="1" indent="-285750">
              <a:buFont typeface="Arial" panose="020B0604020202020204" pitchFamily="34" charset="0"/>
              <a:buChar char="•"/>
            </a:pPr>
            <a:r>
              <a:rPr lang="en-NZ" sz="2400" dirty="0" err="1">
                <a:solidFill>
                  <a:schemeClr val="tx1">
                    <a:lumMod val="50000"/>
                    <a:lumOff val="50000"/>
                  </a:schemeClr>
                </a:solidFill>
                <a:cs typeface="Arial" panose="020B0604020202020204" pitchFamily="34" charset="0"/>
              </a:rPr>
              <a:t>Cynefin</a:t>
            </a:r>
            <a:r>
              <a:rPr lang="en-NZ" sz="2400" dirty="0">
                <a:solidFill>
                  <a:schemeClr val="tx1">
                    <a:lumMod val="50000"/>
                    <a:lumOff val="50000"/>
                  </a:schemeClr>
                </a:solidFill>
                <a:cs typeface="Arial" panose="020B0604020202020204" pitchFamily="34" charset="0"/>
              </a:rPr>
              <a:t> framework/Stacey diagram</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Concept mapping</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Social network analysis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Causal loop diagrams </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Bayesian belief networks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Computer models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etc</a:t>
            </a:r>
          </a:p>
        </p:txBody>
      </p:sp>
      <p:pic>
        <p:nvPicPr>
          <p:cNvPr id="11" name="Picture 10">
            <a:hlinkClick r:id="rId3"/>
            <a:extLst>
              <a:ext uri="{FF2B5EF4-FFF2-40B4-BE49-F238E27FC236}">
                <a16:creationId xmlns:a16="http://schemas.microsoft.com/office/drawing/2014/main" id="{231E51A5-C24B-453B-B648-CE8BC905A3FB}"/>
              </a:ext>
            </a:extLst>
          </p:cNvPr>
          <p:cNvPicPr>
            <a:picLocks noChangeAspect="1"/>
          </p:cNvPicPr>
          <p:nvPr/>
        </p:nvPicPr>
        <p:blipFill>
          <a:blip r:embed="rId4"/>
          <a:stretch>
            <a:fillRect/>
          </a:stretch>
        </p:blipFill>
        <p:spPr>
          <a:xfrm>
            <a:off x="4215496" y="6423474"/>
            <a:ext cx="921999" cy="339823"/>
          </a:xfrm>
          <a:prstGeom prst="rect">
            <a:avLst/>
          </a:prstGeom>
        </p:spPr>
      </p:pic>
      <p:sp>
        <p:nvSpPr>
          <p:cNvPr id="12" name="TextBox 11">
            <a:extLst>
              <a:ext uri="{FF2B5EF4-FFF2-40B4-BE49-F238E27FC236}">
                <a16:creationId xmlns:a16="http://schemas.microsoft.com/office/drawing/2014/main" id="{3E521987-166F-422C-8412-0413A1DCDBC9}"/>
              </a:ext>
            </a:extLst>
          </p:cNvPr>
          <p:cNvSpPr txBox="1"/>
          <p:nvPr/>
        </p:nvSpPr>
        <p:spPr>
          <a:xfrm>
            <a:off x="5137495" y="6400414"/>
            <a:ext cx="2179864"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3"/>
              </a:rPr>
              <a:t>Systems methods and tools</a:t>
            </a:r>
            <a:endParaRPr lang="en-NZ"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93D392D-FFCE-40E5-9749-F0AD4AE7CAFC}"/>
              </a:ext>
            </a:extLst>
          </p:cNvPr>
          <p:cNvSpPr txBox="1"/>
          <p:nvPr/>
        </p:nvSpPr>
        <p:spPr>
          <a:xfrm>
            <a:off x="2627784" y="6449526"/>
            <a:ext cx="1749199"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pic>
        <p:nvPicPr>
          <p:cNvPr id="7" name="Picture 6" descr="A picture containing hanger&#10;&#10;Description generated with high confidence">
            <a:extLst>
              <a:ext uri="{FF2B5EF4-FFF2-40B4-BE49-F238E27FC236}">
                <a16:creationId xmlns:a16="http://schemas.microsoft.com/office/drawing/2014/main" id="{3211F829-7810-4B43-B642-B1BC8784FD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5784" y="1361176"/>
            <a:ext cx="2279402" cy="1721562"/>
          </a:xfrm>
          <a:prstGeom prst="rect">
            <a:avLst/>
          </a:prstGeom>
        </p:spPr>
      </p:pic>
      <p:pic>
        <p:nvPicPr>
          <p:cNvPr id="14" name="Picture 13" descr="A picture containing sky, outdoor&#10;&#10;Description generated with very high confidence">
            <a:extLst>
              <a:ext uri="{FF2B5EF4-FFF2-40B4-BE49-F238E27FC236}">
                <a16:creationId xmlns:a16="http://schemas.microsoft.com/office/drawing/2014/main" id="{A88B4272-456A-4AF4-B225-06CCC354B9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3876620"/>
            <a:ext cx="2279402" cy="1501577"/>
          </a:xfrm>
          <a:prstGeom prst="rect">
            <a:avLst/>
          </a:prstGeom>
        </p:spPr>
      </p:pic>
    </p:spTree>
    <p:extLst>
      <p:ext uri="{BB962C8B-B14F-4D97-AF65-F5344CB8AC3E}">
        <p14:creationId xmlns:p14="http://schemas.microsoft.com/office/powerpoint/2010/main" val="47044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flower&#10;&#10;Description generated with high confidence">
            <a:extLst>
              <a:ext uri="{FF2B5EF4-FFF2-40B4-BE49-F238E27FC236}">
                <a16:creationId xmlns:a16="http://schemas.microsoft.com/office/drawing/2014/main" id="{F5178B1D-668E-4A31-A8E6-E43B0E7AD5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956306"/>
            <a:ext cx="2016224" cy="2083933"/>
          </a:xfrm>
          <a:prstGeom prst="rect">
            <a:avLst/>
          </a:prstGeom>
        </p:spPr>
      </p:pic>
      <p:pic>
        <p:nvPicPr>
          <p:cNvPr id="6" name="Picture 5" descr="A close up of text on a white background&#10;&#10;Description generated with high confidence">
            <a:extLst>
              <a:ext uri="{FF2B5EF4-FFF2-40B4-BE49-F238E27FC236}">
                <a16:creationId xmlns:a16="http://schemas.microsoft.com/office/drawing/2014/main" id="{0ACAF333-6309-4B1E-9890-C54244FD45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1679027"/>
            <a:ext cx="2330450" cy="1981200"/>
          </a:xfrm>
          <a:prstGeom prst="rect">
            <a:avLst/>
          </a:prstGeom>
        </p:spPr>
      </p:pic>
      <p:sp>
        <p:nvSpPr>
          <p:cNvPr id="2" name="Slide Number Placeholder 1">
            <a:extLst>
              <a:ext uri="{FF2B5EF4-FFF2-40B4-BE49-F238E27FC236}">
                <a16:creationId xmlns:a16="http://schemas.microsoft.com/office/drawing/2014/main" id="{8966BFB3-1C4F-451C-8B1F-A13A55C79E24}"/>
              </a:ext>
            </a:extLst>
          </p:cNvPr>
          <p:cNvSpPr>
            <a:spLocks noGrp="1"/>
          </p:cNvSpPr>
          <p:nvPr>
            <p:ph type="sldNum" sz="quarter" idx="12"/>
          </p:nvPr>
        </p:nvSpPr>
        <p:spPr/>
        <p:txBody>
          <a:bodyPr/>
          <a:lstStyle/>
          <a:p>
            <a:fld id="{F38DF745-7D3F-47F4-83A3-874385CFAA69}" type="slidenum">
              <a:rPr lang="en-US" smtClean="0"/>
              <a:pPr/>
              <a:t>32</a:t>
            </a:fld>
            <a:endParaRPr lang="en-US"/>
          </a:p>
        </p:txBody>
      </p:sp>
      <p:sp>
        <p:nvSpPr>
          <p:cNvPr id="4" name="TextBox 3">
            <a:extLst>
              <a:ext uri="{FF2B5EF4-FFF2-40B4-BE49-F238E27FC236}">
                <a16:creationId xmlns:a16="http://schemas.microsoft.com/office/drawing/2014/main" id="{78EDA539-79E6-434F-A5F0-24911C6D55C7}"/>
              </a:ext>
            </a:extLst>
          </p:cNvPr>
          <p:cNvSpPr txBox="1"/>
          <p:nvPr/>
        </p:nvSpPr>
        <p:spPr>
          <a:xfrm>
            <a:off x="1018951" y="251275"/>
            <a:ext cx="7524328" cy="1077218"/>
          </a:xfrm>
          <a:prstGeom prst="rect">
            <a:avLst/>
          </a:prstGeom>
          <a:noFill/>
        </p:spPr>
        <p:txBody>
          <a:bodyPr wrap="square" rtlCol="0">
            <a:spAutoFit/>
          </a:bodyPr>
          <a:lstStyle/>
          <a:p>
            <a:r>
              <a:rPr lang="en-NZ" sz="3200" i="1" dirty="0">
                <a:solidFill>
                  <a:schemeClr val="tx2"/>
                </a:solidFill>
              </a:rPr>
              <a:t>Understanding the system </a:t>
            </a:r>
            <a:r>
              <a:rPr lang="en-NZ" sz="3200" dirty="0">
                <a:solidFill>
                  <a:schemeClr val="tx2"/>
                </a:solidFill>
              </a:rPr>
              <a:t>- tools for thinking strategically</a:t>
            </a:r>
          </a:p>
        </p:txBody>
      </p:sp>
      <p:sp>
        <p:nvSpPr>
          <p:cNvPr id="5" name="TextBox 4">
            <a:extLst>
              <a:ext uri="{FF2B5EF4-FFF2-40B4-BE49-F238E27FC236}">
                <a16:creationId xmlns:a16="http://schemas.microsoft.com/office/drawing/2014/main" id="{2F8E4A69-08FE-469A-BF1A-82FF771C6D60}"/>
              </a:ext>
            </a:extLst>
          </p:cNvPr>
          <p:cNvSpPr txBox="1"/>
          <p:nvPr/>
        </p:nvSpPr>
        <p:spPr>
          <a:xfrm>
            <a:off x="251520" y="1952066"/>
            <a:ext cx="5544616" cy="3416320"/>
          </a:xfrm>
          <a:prstGeom prst="rect">
            <a:avLst/>
          </a:prstGeom>
          <a:noFill/>
        </p:spPr>
        <p:txBody>
          <a:bodyPr wrap="square" rtlCol="0">
            <a:spAutoFit/>
          </a:bodyPr>
          <a:lstStyle/>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CATWOE</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Iceberg model</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System archetypes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Soft Systems Methodology (SSM)</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Scenarios and visioning</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Problem structuring methods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SWOT/TOWS analysis</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STEEP (PEST, PESTLE, STEP, etc.)</a:t>
            </a:r>
          </a:p>
          <a:p>
            <a:pPr marL="742950" lvl="1"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etc</a:t>
            </a:r>
          </a:p>
        </p:txBody>
      </p:sp>
      <p:pic>
        <p:nvPicPr>
          <p:cNvPr id="7" name="Picture 6">
            <a:hlinkClick r:id="rId5"/>
            <a:extLst>
              <a:ext uri="{FF2B5EF4-FFF2-40B4-BE49-F238E27FC236}">
                <a16:creationId xmlns:a16="http://schemas.microsoft.com/office/drawing/2014/main" id="{09DAD153-74F1-4F59-AB48-E55281E5C922}"/>
              </a:ext>
            </a:extLst>
          </p:cNvPr>
          <p:cNvPicPr>
            <a:picLocks noChangeAspect="1"/>
          </p:cNvPicPr>
          <p:nvPr/>
        </p:nvPicPr>
        <p:blipFill>
          <a:blip r:embed="rId6"/>
          <a:stretch>
            <a:fillRect/>
          </a:stretch>
        </p:blipFill>
        <p:spPr>
          <a:xfrm>
            <a:off x="3596237" y="6336319"/>
            <a:ext cx="975763" cy="359639"/>
          </a:xfrm>
          <a:prstGeom prst="rect">
            <a:avLst/>
          </a:prstGeom>
        </p:spPr>
      </p:pic>
      <p:sp>
        <p:nvSpPr>
          <p:cNvPr id="8" name="TextBox 7">
            <a:extLst>
              <a:ext uri="{FF2B5EF4-FFF2-40B4-BE49-F238E27FC236}">
                <a16:creationId xmlns:a16="http://schemas.microsoft.com/office/drawing/2014/main" id="{28D31D81-015D-4E8C-98C1-DE4CA78236BE}"/>
              </a:ext>
            </a:extLst>
          </p:cNvPr>
          <p:cNvSpPr txBox="1"/>
          <p:nvPr/>
        </p:nvSpPr>
        <p:spPr>
          <a:xfrm>
            <a:off x="4499992" y="6336319"/>
            <a:ext cx="3456384"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5"/>
              </a:rPr>
              <a:t>Strategy tools and approaches</a:t>
            </a:r>
            <a:endParaRPr lang="en-NZ"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1B3798-F252-4A63-9989-E66F2B03AC31}"/>
              </a:ext>
            </a:extLst>
          </p:cNvPr>
          <p:cNvSpPr txBox="1"/>
          <p:nvPr/>
        </p:nvSpPr>
        <p:spPr>
          <a:xfrm>
            <a:off x="2051720" y="6356352"/>
            <a:ext cx="1680841"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spTree>
    <p:extLst>
      <p:ext uri="{BB962C8B-B14F-4D97-AF65-F5344CB8AC3E}">
        <p14:creationId xmlns:p14="http://schemas.microsoft.com/office/powerpoint/2010/main" val="1059515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18DDF-554A-4E96-950D-20DFBE946907}"/>
              </a:ext>
            </a:extLst>
          </p:cNvPr>
          <p:cNvSpPr>
            <a:spLocks noGrp="1"/>
          </p:cNvSpPr>
          <p:nvPr>
            <p:ph type="sldNum" sz="quarter" idx="12"/>
          </p:nvPr>
        </p:nvSpPr>
        <p:spPr>
          <a:xfrm>
            <a:off x="8461270" y="6392433"/>
            <a:ext cx="561975" cy="365125"/>
          </a:xfrm>
        </p:spPr>
        <p:txBody>
          <a:bodyPr/>
          <a:lstStyle/>
          <a:p>
            <a:fld id="{F38DF745-7D3F-47F4-83A3-874385CFAA69}" type="slidenum">
              <a:rPr lang="en-US" smtClean="0"/>
              <a:pPr/>
              <a:t>33</a:t>
            </a:fld>
            <a:endParaRPr lang="en-US" dirty="0"/>
          </a:p>
        </p:txBody>
      </p:sp>
      <p:sp>
        <p:nvSpPr>
          <p:cNvPr id="20" name="Oval 19">
            <a:extLst>
              <a:ext uri="{FF2B5EF4-FFF2-40B4-BE49-F238E27FC236}">
                <a16:creationId xmlns:a16="http://schemas.microsoft.com/office/drawing/2014/main" id="{32F5CF24-8808-465D-8949-DFED759F9EF5}"/>
              </a:ext>
            </a:extLst>
          </p:cNvPr>
          <p:cNvSpPr/>
          <p:nvPr/>
        </p:nvSpPr>
        <p:spPr>
          <a:xfrm>
            <a:off x="2772437" y="2283687"/>
            <a:ext cx="4165619" cy="27497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dirty="0"/>
          </a:p>
        </p:txBody>
      </p:sp>
      <p:sp>
        <p:nvSpPr>
          <p:cNvPr id="28" name="TextBox 27">
            <a:extLst>
              <a:ext uri="{FF2B5EF4-FFF2-40B4-BE49-F238E27FC236}">
                <a16:creationId xmlns:a16="http://schemas.microsoft.com/office/drawing/2014/main" id="{D5B69836-931E-4441-8048-DE2FEF542CF0}"/>
              </a:ext>
            </a:extLst>
          </p:cNvPr>
          <p:cNvSpPr txBox="1"/>
          <p:nvPr/>
        </p:nvSpPr>
        <p:spPr>
          <a:xfrm>
            <a:off x="3289583" y="3085760"/>
            <a:ext cx="3057617" cy="707886"/>
          </a:xfrm>
          <a:prstGeom prst="rect">
            <a:avLst/>
          </a:prstGeom>
          <a:noFill/>
          <a:ln>
            <a:noFill/>
          </a:ln>
        </p:spPr>
        <p:txBody>
          <a:bodyPr wrap="square" rtlCol="0">
            <a:spAutoFit/>
          </a:bodyPr>
          <a:lstStyle/>
          <a:p>
            <a:pPr algn="ctr"/>
            <a:r>
              <a:rPr lang="en-NZ" sz="2000" b="1" dirty="0">
                <a:solidFill>
                  <a:schemeClr val="bg1"/>
                </a:solidFill>
                <a:latin typeface="Arial" panose="020B0604020202020204" pitchFamily="34" charset="0"/>
                <a:cs typeface="Arial" panose="020B0604020202020204" pitchFamily="34" charset="0"/>
              </a:rPr>
              <a:t>Dialogue &amp; collaboration</a:t>
            </a:r>
          </a:p>
        </p:txBody>
      </p:sp>
      <p:sp>
        <p:nvSpPr>
          <p:cNvPr id="9" name="Content Placeholder 2">
            <a:extLst>
              <a:ext uri="{FF2B5EF4-FFF2-40B4-BE49-F238E27FC236}">
                <a16:creationId xmlns:a16="http://schemas.microsoft.com/office/drawing/2014/main" id="{ED097BDC-C4EB-449A-A347-EA18A76F02CB}"/>
              </a:ext>
            </a:extLst>
          </p:cNvPr>
          <p:cNvSpPr txBox="1">
            <a:spLocks/>
          </p:cNvSpPr>
          <p:nvPr/>
        </p:nvSpPr>
        <p:spPr>
          <a:xfrm>
            <a:off x="2827943" y="5603055"/>
            <a:ext cx="2952328" cy="136815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NZ" sz="2000" i="1" dirty="0">
                <a:solidFill>
                  <a:schemeClr val="tx1"/>
                </a:solidFill>
                <a:latin typeface="Arial" panose="020B0604020202020204" pitchFamily="34" charset="0"/>
                <a:cs typeface="Arial" panose="020B0604020202020204" pitchFamily="34" charset="0"/>
              </a:rPr>
              <a:t>Implementation by organizations, other key stakeholders</a:t>
            </a:r>
          </a:p>
          <a:p>
            <a:endParaRPr lang="en-NZ" sz="2250" dirty="0">
              <a:solidFill>
                <a:schemeClr val="tx1"/>
              </a:solidFill>
              <a:latin typeface="Arial" panose="020B0604020202020204" pitchFamily="34" charset="0"/>
              <a:cs typeface="Arial" panose="020B0604020202020204" pitchFamily="34" charset="0"/>
            </a:endParaRPr>
          </a:p>
          <a:p>
            <a:endParaRPr lang="en-NZ" sz="2250" dirty="0">
              <a:solidFill>
                <a:schemeClr val="tx1"/>
              </a:solidFill>
              <a:latin typeface="Arial" panose="020B0604020202020204" pitchFamily="34" charset="0"/>
              <a:cs typeface="Arial" panose="020B0604020202020204" pitchFamily="34" charset="0"/>
            </a:endParaRPr>
          </a:p>
          <a:p>
            <a:endParaRPr lang="en-NZ" dirty="0">
              <a:solidFill>
                <a:schemeClr val="tx1">
                  <a:lumMod val="65000"/>
                  <a:lumOff val="35000"/>
                </a:schemeClr>
              </a:solidFill>
            </a:endParaRPr>
          </a:p>
        </p:txBody>
      </p:sp>
      <p:sp>
        <p:nvSpPr>
          <p:cNvPr id="13" name="Arrow: Bent 12">
            <a:extLst>
              <a:ext uri="{FF2B5EF4-FFF2-40B4-BE49-F238E27FC236}">
                <a16:creationId xmlns:a16="http://schemas.microsoft.com/office/drawing/2014/main" id="{77239F34-F3D3-4EF7-BE45-2E18D0D1852F}"/>
              </a:ext>
            </a:extLst>
          </p:cNvPr>
          <p:cNvSpPr/>
          <p:nvPr/>
        </p:nvSpPr>
        <p:spPr>
          <a:xfrm rot="10800000">
            <a:off x="6330786" y="3987090"/>
            <a:ext cx="1933380" cy="2485632"/>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4" name="Arrow: Bent 13">
            <a:extLst>
              <a:ext uri="{FF2B5EF4-FFF2-40B4-BE49-F238E27FC236}">
                <a16:creationId xmlns:a16="http://schemas.microsoft.com/office/drawing/2014/main" id="{A8A59F09-ED05-44F5-99FC-9E6F500E9407}"/>
              </a:ext>
            </a:extLst>
          </p:cNvPr>
          <p:cNvSpPr/>
          <p:nvPr/>
        </p:nvSpPr>
        <p:spPr>
          <a:xfrm rot="16200000">
            <a:off x="923060" y="4813888"/>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5" name="Arrow: Bent 14">
            <a:extLst>
              <a:ext uri="{FF2B5EF4-FFF2-40B4-BE49-F238E27FC236}">
                <a16:creationId xmlns:a16="http://schemas.microsoft.com/office/drawing/2014/main" id="{94021450-048C-46B7-AC4E-4F171369CEDD}"/>
              </a:ext>
            </a:extLst>
          </p:cNvPr>
          <p:cNvSpPr/>
          <p:nvPr/>
        </p:nvSpPr>
        <p:spPr>
          <a:xfrm>
            <a:off x="1074872" y="1748494"/>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4" name="Arrow: Bent 43">
            <a:extLst>
              <a:ext uri="{FF2B5EF4-FFF2-40B4-BE49-F238E27FC236}">
                <a16:creationId xmlns:a16="http://schemas.microsoft.com/office/drawing/2014/main" id="{A6A28142-8B1B-4133-84DB-7F5288C5A066}"/>
              </a:ext>
            </a:extLst>
          </p:cNvPr>
          <p:cNvSpPr/>
          <p:nvPr/>
        </p:nvSpPr>
        <p:spPr>
          <a:xfrm rot="16200000">
            <a:off x="934215" y="4846970"/>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5" name="Arrow: Bent 44">
            <a:extLst>
              <a:ext uri="{FF2B5EF4-FFF2-40B4-BE49-F238E27FC236}">
                <a16:creationId xmlns:a16="http://schemas.microsoft.com/office/drawing/2014/main" id="{81F8A556-D163-45FE-81FD-4A74E1AA3136}"/>
              </a:ext>
            </a:extLst>
          </p:cNvPr>
          <p:cNvSpPr/>
          <p:nvPr/>
        </p:nvSpPr>
        <p:spPr>
          <a:xfrm>
            <a:off x="1086027" y="1781576"/>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35" name="TextBox 34">
            <a:extLst>
              <a:ext uri="{FF2B5EF4-FFF2-40B4-BE49-F238E27FC236}">
                <a16:creationId xmlns:a16="http://schemas.microsoft.com/office/drawing/2014/main" id="{4F196800-5FBD-4C45-AFD6-AF57FBA5A725}"/>
              </a:ext>
            </a:extLst>
          </p:cNvPr>
          <p:cNvSpPr txBox="1"/>
          <p:nvPr/>
        </p:nvSpPr>
        <p:spPr>
          <a:xfrm>
            <a:off x="6459428" y="1815522"/>
            <a:ext cx="62999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5400" b="1" dirty="0">
                <a:solidFill>
                  <a:schemeClr val="tx2"/>
                </a:solidFill>
              </a:rPr>
              <a:t>+</a:t>
            </a:r>
          </a:p>
        </p:txBody>
      </p:sp>
      <p:sp>
        <p:nvSpPr>
          <p:cNvPr id="7" name="Rectangle: Rounded Corners 6">
            <a:extLst>
              <a:ext uri="{FF2B5EF4-FFF2-40B4-BE49-F238E27FC236}">
                <a16:creationId xmlns:a16="http://schemas.microsoft.com/office/drawing/2014/main" id="{CF714E36-B5BF-4235-BB71-127F4A2D85D6}"/>
              </a:ext>
            </a:extLst>
          </p:cNvPr>
          <p:cNvSpPr/>
          <p:nvPr/>
        </p:nvSpPr>
        <p:spPr>
          <a:xfrm>
            <a:off x="6287650" y="2650735"/>
            <a:ext cx="2662610" cy="108012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134033FA-8646-45D7-BC55-4C46B2A0E318}"/>
              </a:ext>
            </a:extLst>
          </p:cNvPr>
          <p:cNvSpPr txBox="1"/>
          <p:nvPr/>
        </p:nvSpPr>
        <p:spPr>
          <a:xfrm>
            <a:off x="6608853" y="2757753"/>
            <a:ext cx="1253364" cy="261610"/>
          </a:xfrm>
          <a:prstGeom prst="rect">
            <a:avLst/>
          </a:prstGeom>
          <a:noFill/>
        </p:spPr>
        <p:txBody>
          <a:bodyPr wrap="square" rtlCol="0">
            <a:spAutoFit/>
          </a:bodyPr>
          <a:lstStyle/>
          <a:p>
            <a:r>
              <a:rPr lang="en-NZ" sz="1100" i="1" dirty="0"/>
              <a:t>Leverage points</a:t>
            </a:r>
          </a:p>
        </p:txBody>
      </p:sp>
      <p:sp>
        <p:nvSpPr>
          <p:cNvPr id="12" name="TextBox 11">
            <a:extLst>
              <a:ext uri="{FF2B5EF4-FFF2-40B4-BE49-F238E27FC236}">
                <a16:creationId xmlns:a16="http://schemas.microsoft.com/office/drawing/2014/main" id="{79506B36-FD66-4E47-AEFD-FF6870044E71}"/>
              </a:ext>
            </a:extLst>
          </p:cNvPr>
          <p:cNvSpPr txBox="1"/>
          <p:nvPr/>
        </p:nvSpPr>
        <p:spPr>
          <a:xfrm>
            <a:off x="6624518" y="3388080"/>
            <a:ext cx="2305844" cy="276999"/>
          </a:xfrm>
          <a:prstGeom prst="rect">
            <a:avLst/>
          </a:prstGeom>
          <a:noFill/>
        </p:spPr>
        <p:txBody>
          <a:bodyPr wrap="square" rtlCol="0">
            <a:spAutoFit/>
          </a:bodyPr>
          <a:lstStyle/>
          <a:p>
            <a:r>
              <a:rPr lang="en-NZ" sz="1200" i="1" dirty="0"/>
              <a:t>Short term and long term goals</a:t>
            </a:r>
          </a:p>
        </p:txBody>
      </p:sp>
      <p:sp>
        <p:nvSpPr>
          <p:cNvPr id="34" name="TextBox 33">
            <a:extLst>
              <a:ext uri="{FF2B5EF4-FFF2-40B4-BE49-F238E27FC236}">
                <a16:creationId xmlns:a16="http://schemas.microsoft.com/office/drawing/2014/main" id="{7E592593-86D7-4317-B85B-8D9FAEEA84AD}"/>
              </a:ext>
            </a:extLst>
          </p:cNvPr>
          <p:cNvSpPr txBox="1"/>
          <p:nvPr/>
        </p:nvSpPr>
        <p:spPr>
          <a:xfrm>
            <a:off x="7803368" y="2776654"/>
            <a:ext cx="1253364" cy="261610"/>
          </a:xfrm>
          <a:prstGeom prst="rect">
            <a:avLst/>
          </a:prstGeom>
          <a:noFill/>
        </p:spPr>
        <p:txBody>
          <a:bodyPr wrap="square" rtlCol="0">
            <a:spAutoFit/>
          </a:bodyPr>
          <a:lstStyle/>
          <a:p>
            <a:r>
              <a:rPr lang="en-NZ" sz="1100" i="1" dirty="0"/>
              <a:t>Action plans</a:t>
            </a:r>
          </a:p>
        </p:txBody>
      </p:sp>
      <p:sp>
        <p:nvSpPr>
          <p:cNvPr id="16" name="TextBox 15">
            <a:extLst>
              <a:ext uri="{FF2B5EF4-FFF2-40B4-BE49-F238E27FC236}">
                <a16:creationId xmlns:a16="http://schemas.microsoft.com/office/drawing/2014/main" id="{F9E1F191-3F0E-4F94-B878-791E03543BF2}"/>
              </a:ext>
            </a:extLst>
          </p:cNvPr>
          <p:cNvSpPr txBox="1"/>
          <p:nvPr/>
        </p:nvSpPr>
        <p:spPr>
          <a:xfrm>
            <a:off x="6424050" y="3057165"/>
            <a:ext cx="241514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Co-design solutions</a:t>
            </a:r>
          </a:p>
        </p:txBody>
      </p:sp>
      <p:sp>
        <p:nvSpPr>
          <p:cNvPr id="3" name="TextBox 2">
            <a:extLst>
              <a:ext uri="{FF2B5EF4-FFF2-40B4-BE49-F238E27FC236}">
                <a16:creationId xmlns:a16="http://schemas.microsoft.com/office/drawing/2014/main" id="{7DF89969-B114-4531-8FA8-21EAC9835669}"/>
              </a:ext>
            </a:extLst>
          </p:cNvPr>
          <p:cNvSpPr txBox="1"/>
          <p:nvPr/>
        </p:nvSpPr>
        <p:spPr>
          <a:xfrm>
            <a:off x="5227960" y="3843092"/>
            <a:ext cx="1688342" cy="276999"/>
          </a:xfrm>
          <a:prstGeom prst="rect">
            <a:avLst/>
          </a:prstGeom>
          <a:noFill/>
        </p:spPr>
        <p:txBody>
          <a:bodyPr wrap="square" rtlCol="0">
            <a:spAutoFit/>
          </a:bodyPr>
          <a:lstStyle/>
          <a:p>
            <a:r>
              <a:rPr lang="en-NZ" sz="1200" i="1" dirty="0">
                <a:solidFill>
                  <a:schemeClr val="bg1"/>
                </a:solidFill>
              </a:rPr>
              <a:t>Multiple perspectives</a:t>
            </a:r>
          </a:p>
        </p:txBody>
      </p:sp>
      <p:sp>
        <p:nvSpPr>
          <p:cNvPr id="37" name="TextBox 36">
            <a:extLst>
              <a:ext uri="{FF2B5EF4-FFF2-40B4-BE49-F238E27FC236}">
                <a16:creationId xmlns:a16="http://schemas.microsoft.com/office/drawing/2014/main" id="{034F400B-0018-42EF-96F5-D27DC564D815}"/>
              </a:ext>
            </a:extLst>
          </p:cNvPr>
          <p:cNvSpPr txBox="1"/>
          <p:nvPr/>
        </p:nvSpPr>
        <p:spPr>
          <a:xfrm>
            <a:off x="3462633" y="3908537"/>
            <a:ext cx="1688342" cy="276999"/>
          </a:xfrm>
          <a:prstGeom prst="rect">
            <a:avLst/>
          </a:prstGeom>
          <a:noFill/>
        </p:spPr>
        <p:txBody>
          <a:bodyPr wrap="square" rtlCol="0">
            <a:spAutoFit/>
          </a:bodyPr>
          <a:lstStyle/>
          <a:p>
            <a:r>
              <a:rPr lang="en-NZ" sz="1200" i="1" dirty="0">
                <a:solidFill>
                  <a:schemeClr val="bg1"/>
                </a:solidFill>
              </a:rPr>
              <a:t>Managing conflict</a:t>
            </a:r>
          </a:p>
        </p:txBody>
      </p:sp>
      <p:sp>
        <p:nvSpPr>
          <p:cNvPr id="39" name="TextBox 38">
            <a:extLst>
              <a:ext uri="{FF2B5EF4-FFF2-40B4-BE49-F238E27FC236}">
                <a16:creationId xmlns:a16="http://schemas.microsoft.com/office/drawing/2014/main" id="{F6D9D69C-74BD-4B09-8478-BD5F93838DA8}"/>
              </a:ext>
            </a:extLst>
          </p:cNvPr>
          <p:cNvSpPr txBox="1"/>
          <p:nvPr/>
        </p:nvSpPr>
        <p:spPr>
          <a:xfrm>
            <a:off x="3894964" y="4311951"/>
            <a:ext cx="2177167" cy="461665"/>
          </a:xfrm>
          <a:prstGeom prst="rect">
            <a:avLst/>
          </a:prstGeom>
          <a:noFill/>
        </p:spPr>
        <p:txBody>
          <a:bodyPr wrap="square" rtlCol="0">
            <a:spAutoFit/>
          </a:bodyPr>
          <a:lstStyle/>
          <a:p>
            <a:r>
              <a:rPr lang="en-NZ" sz="1200" i="1" dirty="0">
                <a:solidFill>
                  <a:schemeClr val="bg1"/>
                </a:solidFill>
              </a:rPr>
              <a:t>Recognising different knowledge systems and cultures</a:t>
            </a:r>
          </a:p>
        </p:txBody>
      </p:sp>
      <p:sp>
        <p:nvSpPr>
          <p:cNvPr id="11" name="Rectangle: Rounded Corners 10">
            <a:extLst>
              <a:ext uri="{FF2B5EF4-FFF2-40B4-BE49-F238E27FC236}">
                <a16:creationId xmlns:a16="http://schemas.microsoft.com/office/drawing/2014/main" id="{AC9A1531-6751-4EFA-B34B-1A6D217CEDD8}"/>
              </a:ext>
            </a:extLst>
          </p:cNvPr>
          <p:cNvSpPr/>
          <p:nvPr/>
        </p:nvSpPr>
        <p:spPr>
          <a:xfrm>
            <a:off x="2761282" y="1479922"/>
            <a:ext cx="3543959" cy="1169545"/>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92922F56-5FB2-47BB-B211-BE432ACDA878}"/>
              </a:ext>
            </a:extLst>
          </p:cNvPr>
          <p:cNvGrpSpPr/>
          <p:nvPr/>
        </p:nvGrpSpPr>
        <p:grpSpPr>
          <a:xfrm>
            <a:off x="2841336" y="1567837"/>
            <a:ext cx="3383849" cy="924269"/>
            <a:chOff x="3060309" y="1775490"/>
            <a:chExt cx="3383849" cy="924269"/>
          </a:xfrm>
        </p:grpSpPr>
        <p:sp>
          <p:nvSpPr>
            <p:cNvPr id="23" name="TextBox 22">
              <a:extLst>
                <a:ext uri="{FF2B5EF4-FFF2-40B4-BE49-F238E27FC236}">
                  <a16:creationId xmlns:a16="http://schemas.microsoft.com/office/drawing/2014/main" id="{9B0A9639-18D0-4327-93C4-0A996E8EAA8F}"/>
                </a:ext>
              </a:extLst>
            </p:cNvPr>
            <p:cNvSpPr txBox="1"/>
            <p:nvPr/>
          </p:nvSpPr>
          <p:spPr>
            <a:xfrm>
              <a:off x="3060309" y="1775490"/>
              <a:ext cx="3383849" cy="707886"/>
            </a:xfrm>
            <a:prstGeom prst="rect">
              <a:avLst/>
            </a:prstGeom>
            <a:noFill/>
            <a:ln>
              <a:noFill/>
            </a:ln>
          </p:spPr>
          <p:txBody>
            <a:bodyPr wrap="square" rtlCol="0">
              <a:spAutoFit/>
            </a:bodyPr>
            <a:lstStyle/>
            <a:p>
              <a:pPr algn="ctr"/>
              <a:r>
                <a:rPr lang="en-NZ" sz="2000" b="1" dirty="0">
                  <a:latin typeface="Arial" panose="020B0604020202020204" pitchFamily="34" charset="0"/>
                  <a:cs typeface="Arial" panose="020B0604020202020204" pitchFamily="34" charset="0"/>
                </a:rPr>
                <a:t>Understanding the system</a:t>
              </a:r>
            </a:p>
          </p:txBody>
        </p:sp>
        <p:sp>
          <p:nvSpPr>
            <p:cNvPr id="25" name="TextBox 24">
              <a:extLst>
                <a:ext uri="{FF2B5EF4-FFF2-40B4-BE49-F238E27FC236}">
                  <a16:creationId xmlns:a16="http://schemas.microsoft.com/office/drawing/2014/main" id="{FC1A2A85-9981-449B-979B-D08080D20D9F}"/>
                </a:ext>
              </a:extLst>
            </p:cNvPr>
            <p:cNvSpPr txBox="1"/>
            <p:nvPr/>
          </p:nvSpPr>
          <p:spPr>
            <a:xfrm>
              <a:off x="3300095" y="2222648"/>
              <a:ext cx="1648852" cy="154488"/>
            </a:xfrm>
            <a:prstGeom prst="rect">
              <a:avLst/>
            </a:prstGeom>
            <a:noFill/>
            <a:ln>
              <a:noFill/>
            </a:ln>
          </p:spPr>
          <p:txBody>
            <a:bodyPr wrap="square" rtlCol="0">
              <a:spAutoFit/>
            </a:bodyPr>
            <a:lstStyle/>
            <a:p>
              <a:r>
                <a:rPr lang="en-NZ" sz="1200" i="1" dirty="0"/>
                <a:t>Influences</a:t>
              </a:r>
            </a:p>
          </p:txBody>
        </p:sp>
        <p:sp>
          <p:nvSpPr>
            <p:cNvPr id="26" name="TextBox 25">
              <a:extLst>
                <a:ext uri="{FF2B5EF4-FFF2-40B4-BE49-F238E27FC236}">
                  <a16:creationId xmlns:a16="http://schemas.microsoft.com/office/drawing/2014/main" id="{4ECA2CC3-FCB9-4F76-8106-C9BB1027BDFD}"/>
                </a:ext>
              </a:extLst>
            </p:cNvPr>
            <p:cNvSpPr txBox="1"/>
            <p:nvPr/>
          </p:nvSpPr>
          <p:spPr>
            <a:xfrm>
              <a:off x="4442754" y="2129199"/>
              <a:ext cx="1648852" cy="154488"/>
            </a:xfrm>
            <a:prstGeom prst="rect">
              <a:avLst/>
            </a:prstGeom>
            <a:noFill/>
            <a:ln>
              <a:noFill/>
            </a:ln>
          </p:spPr>
          <p:txBody>
            <a:bodyPr wrap="square" rtlCol="0">
              <a:spAutoFit/>
            </a:bodyPr>
            <a:lstStyle/>
            <a:p>
              <a:r>
                <a:rPr lang="en-NZ" sz="1200" i="1" dirty="0"/>
                <a:t>Boundaries</a:t>
              </a:r>
            </a:p>
          </p:txBody>
        </p:sp>
        <p:sp>
          <p:nvSpPr>
            <p:cNvPr id="27" name="TextBox 26">
              <a:extLst>
                <a:ext uri="{FF2B5EF4-FFF2-40B4-BE49-F238E27FC236}">
                  <a16:creationId xmlns:a16="http://schemas.microsoft.com/office/drawing/2014/main" id="{73CDA9DC-6B1D-4E16-BCB2-0647754ED793}"/>
                </a:ext>
              </a:extLst>
            </p:cNvPr>
            <p:cNvSpPr txBox="1"/>
            <p:nvPr/>
          </p:nvSpPr>
          <p:spPr>
            <a:xfrm>
              <a:off x="3855650" y="2422760"/>
              <a:ext cx="1462235" cy="276999"/>
            </a:xfrm>
            <a:prstGeom prst="rect">
              <a:avLst/>
            </a:prstGeom>
            <a:noFill/>
            <a:ln>
              <a:noFill/>
            </a:ln>
          </p:spPr>
          <p:txBody>
            <a:bodyPr wrap="square" rtlCol="0">
              <a:spAutoFit/>
            </a:bodyPr>
            <a:lstStyle/>
            <a:p>
              <a:r>
                <a:rPr lang="en-NZ" sz="1200" i="1" dirty="0"/>
                <a:t>Interrelationship</a:t>
              </a:r>
            </a:p>
          </p:txBody>
        </p:sp>
      </p:grpSp>
      <p:sp>
        <p:nvSpPr>
          <p:cNvPr id="8" name="Rectangle: Rounded Corners 7">
            <a:extLst>
              <a:ext uri="{FF2B5EF4-FFF2-40B4-BE49-F238E27FC236}">
                <a16:creationId xmlns:a16="http://schemas.microsoft.com/office/drawing/2014/main" id="{45609436-BE17-4745-B4AB-7D3F3D127C4E}"/>
              </a:ext>
            </a:extLst>
          </p:cNvPr>
          <p:cNvSpPr/>
          <p:nvPr/>
        </p:nvSpPr>
        <p:spPr>
          <a:xfrm>
            <a:off x="156569" y="3448845"/>
            <a:ext cx="3111738" cy="1207034"/>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a:extLst>
              <a:ext uri="{FF2B5EF4-FFF2-40B4-BE49-F238E27FC236}">
                <a16:creationId xmlns:a16="http://schemas.microsoft.com/office/drawing/2014/main" id="{80CC7D32-1A83-438C-889A-4DBA51BD26B7}"/>
              </a:ext>
            </a:extLst>
          </p:cNvPr>
          <p:cNvGrpSpPr/>
          <p:nvPr/>
        </p:nvGrpSpPr>
        <p:grpSpPr>
          <a:xfrm>
            <a:off x="261294" y="3593861"/>
            <a:ext cx="2813154" cy="947216"/>
            <a:chOff x="183669" y="3546247"/>
            <a:chExt cx="2813154" cy="947216"/>
          </a:xfrm>
        </p:grpSpPr>
        <p:grpSp>
          <p:nvGrpSpPr>
            <p:cNvPr id="38" name="Group 37">
              <a:extLst>
                <a:ext uri="{FF2B5EF4-FFF2-40B4-BE49-F238E27FC236}">
                  <a16:creationId xmlns:a16="http://schemas.microsoft.com/office/drawing/2014/main" id="{3C956D2F-D0D9-4540-B97C-B54AFB5C9492}"/>
                </a:ext>
              </a:extLst>
            </p:cNvPr>
            <p:cNvGrpSpPr/>
            <p:nvPr/>
          </p:nvGrpSpPr>
          <p:grpSpPr>
            <a:xfrm>
              <a:off x="620559" y="3546247"/>
              <a:ext cx="2376264" cy="947216"/>
              <a:chOff x="232051" y="3343818"/>
              <a:chExt cx="2376264" cy="947216"/>
            </a:xfrm>
          </p:grpSpPr>
          <p:sp>
            <p:nvSpPr>
              <p:cNvPr id="17" name="TextBox 16">
                <a:extLst>
                  <a:ext uri="{FF2B5EF4-FFF2-40B4-BE49-F238E27FC236}">
                    <a16:creationId xmlns:a16="http://schemas.microsoft.com/office/drawing/2014/main" id="{F2B84429-0935-4DD1-8793-1963834AB0C4}"/>
                  </a:ext>
                </a:extLst>
              </p:cNvPr>
              <p:cNvSpPr txBox="1"/>
              <p:nvPr/>
            </p:nvSpPr>
            <p:spPr>
              <a:xfrm>
                <a:off x="232051" y="3582997"/>
                <a:ext cx="2376264" cy="400110"/>
              </a:xfrm>
              <a:prstGeom prst="rect">
                <a:avLst/>
              </a:prstGeom>
              <a:noFill/>
            </p:spPr>
            <p:txBody>
              <a:bodyPr wrap="square" rtlCol="0">
                <a:spAutoFit/>
              </a:bodyPr>
              <a:lstStyle/>
              <a:p>
                <a:r>
                  <a:rPr lang="en-NZ" sz="2000" b="1" dirty="0">
                    <a:latin typeface="Arial" panose="020B0604020202020204" pitchFamily="34" charset="0"/>
                    <a:cs typeface="Arial" panose="020B0604020202020204" pitchFamily="34" charset="0"/>
                  </a:rPr>
                  <a:t>Assess and adapt</a:t>
                </a:r>
              </a:p>
            </p:txBody>
          </p:sp>
          <p:sp>
            <p:nvSpPr>
              <p:cNvPr id="30" name="TextBox 29">
                <a:extLst>
                  <a:ext uri="{FF2B5EF4-FFF2-40B4-BE49-F238E27FC236}">
                    <a16:creationId xmlns:a16="http://schemas.microsoft.com/office/drawing/2014/main" id="{8558B4F5-529A-460B-98D7-2FEE3389F483}"/>
                  </a:ext>
                </a:extLst>
              </p:cNvPr>
              <p:cNvSpPr txBox="1"/>
              <p:nvPr/>
            </p:nvSpPr>
            <p:spPr>
              <a:xfrm>
                <a:off x="555161" y="4014035"/>
                <a:ext cx="1134998" cy="276999"/>
              </a:xfrm>
              <a:prstGeom prst="rect">
                <a:avLst/>
              </a:prstGeom>
              <a:noFill/>
              <a:ln>
                <a:noFill/>
              </a:ln>
            </p:spPr>
            <p:txBody>
              <a:bodyPr wrap="square" rtlCol="0">
                <a:spAutoFit/>
              </a:bodyPr>
              <a:lstStyle/>
              <a:p>
                <a:r>
                  <a:rPr lang="en-NZ" sz="1200" i="1" dirty="0"/>
                  <a:t>Assess progress</a:t>
                </a:r>
              </a:p>
            </p:txBody>
          </p:sp>
          <p:sp>
            <p:nvSpPr>
              <p:cNvPr id="31" name="TextBox 30">
                <a:extLst>
                  <a:ext uri="{FF2B5EF4-FFF2-40B4-BE49-F238E27FC236}">
                    <a16:creationId xmlns:a16="http://schemas.microsoft.com/office/drawing/2014/main" id="{015EB94E-B686-45D9-BC93-1BB3FD5A9AE5}"/>
                  </a:ext>
                </a:extLst>
              </p:cNvPr>
              <p:cNvSpPr txBox="1"/>
              <p:nvPr/>
            </p:nvSpPr>
            <p:spPr>
              <a:xfrm>
                <a:off x="615690" y="3343818"/>
                <a:ext cx="1331349" cy="276999"/>
              </a:xfrm>
              <a:prstGeom prst="rect">
                <a:avLst/>
              </a:prstGeom>
              <a:noFill/>
              <a:ln>
                <a:noFill/>
              </a:ln>
            </p:spPr>
            <p:txBody>
              <a:bodyPr wrap="square" rtlCol="0">
                <a:spAutoFit/>
              </a:bodyPr>
              <a:lstStyle/>
              <a:p>
                <a:r>
                  <a:rPr lang="en-NZ" sz="1200" i="1" dirty="0"/>
                  <a:t>Choose indicators</a:t>
                </a:r>
              </a:p>
            </p:txBody>
          </p:sp>
          <p:sp>
            <p:nvSpPr>
              <p:cNvPr id="32" name="TextBox 31">
                <a:extLst>
                  <a:ext uri="{FF2B5EF4-FFF2-40B4-BE49-F238E27FC236}">
                    <a16:creationId xmlns:a16="http://schemas.microsoft.com/office/drawing/2014/main" id="{1B6C9A2B-309A-4A54-8AB7-45F363241B14}"/>
                  </a:ext>
                </a:extLst>
              </p:cNvPr>
              <p:cNvSpPr txBox="1"/>
              <p:nvPr/>
            </p:nvSpPr>
            <p:spPr>
              <a:xfrm>
                <a:off x="1758749" y="3898589"/>
                <a:ext cx="720781" cy="276999"/>
              </a:xfrm>
              <a:prstGeom prst="rect">
                <a:avLst/>
              </a:prstGeom>
              <a:noFill/>
              <a:ln>
                <a:noFill/>
              </a:ln>
            </p:spPr>
            <p:txBody>
              <a:bodyPr wrap="square" rtlCol="0">
                <a:spAutoFit/>
              </a:bodyPr>
              <a:lstStyle/>
              <a:p>
                <a:r>
                  <a:rPr lang="en-NZ" sz="1200" i="1" dirty="0"/>
                  <a:t>monitor</a:t>
                </a:r>
              </a:p>
            </p:txBody>
          </p:sp>
        </p:grpSp>
        <p:sp>
          <p:nvSpPr>
            <p:cNvPr id="33" name="TextBox 32">
              <a:extLst>
                <a:ext uri="{FF2B5EF4-FFF2-40B4-BE49-F238E27FC236}">
                  <a16:creationId xmlns:a16="http://schemas.microsoft.com/office/drawing/2014/main" id="{DF37660E-184D-4E12-B6C1-E14548D69B0E}"/>
                </a:ext>
              </a:extLst>
            </p:cNvPr>
            <p:cNvSpPr txBox="1"/>
            <p:nvPr/>
          </p:nvSpPr>
          <p:spPr>
            <a:xfrm>
              <a:off x="183669" y="3759989"/>
              <a:ext cx="1493992" cy="276999"/>
            </a:xfrm>
            <a:prstGeom prst="rect">
              <a:avLst/>
            </a:prstGeom>
            <a:noFill/>
            <a:ln>
              <a:noFill/>
            </a:ln>
          </p:spPr>
          <p:txBody>
            <a:bodyPr wrap="square" rtlCol="0">
              <a:spAutoFit/>
            </a:bodyPr>
            <a:lstStyle/>
            <a:p>
              <a:r>
                <a:rPr lang="en-NZ" sz="1200" i="1" dirty="0"/>
                <a:t>Refine</a:t>
              </a:r>
            </a:p>
          </p:txBody>
        </p:sp>
      </p:grpSp>
      <p:sp>
        <p:nvSpPr>
          <p:cNvPr id="41" name="Speech Bubble: Oval 40">
            <a:extLst>
              <a:ext uri="{FF2B5EF4-FFF2-40B4-BE49-F238E27FC236}">
                <a16:creationId xmlns:a16="http://schemas.microsoft.com/office/drawing/2014/main" id="{B732C73D-7AE2-4F33-ABBC-CAB5D27774D4}"/>
              </a:ext>
            </a:extLst>
          </p:cNvPr>
          <p:cNvSpPr/>
          <p:nvPr/>
        </p:nvSpPr>
        <p:spPr>
          <a:xfrm>
            <a:off x="7551289" y="1268195"/>
            <a:ext cx="1360645" cy="798527"/>
          </a:xfrm>
          <a:prstGeom prst="wedgeEllipseCallout">
            <a:avLst>
              <a:gd name="adj1" fmla="val -171757"/>
              <a:gd name="adj2" fmla="val 19820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solidFill>
                  <a:schemeClr val="tx1"/>
                </a:solidFill>
              </a:rPr>
              <a:t>2</a:t>
            </a:r>
          </a:p>
        </p:txBody>
      </p:sp>
      <p:sp>
        <p:nvSpPr>
          <p:cNvPr id="46" name="Title 1">
            <a:extLst>
              <a:ext uri="{FF2B5EF4-FFF2-40B4-BE49-F238E27FC236}">
                <a16:creationId xmlns:a16="http://schemas.microsoft.com/office/drawing/2014/main" id="{79C7026F-8196-4AC2-918A-3F86AAA534E5}"/>
              </a:ext>
            </a:extLst>
          </p:cNvPr>
          <p:cNvSpPr>
            <a:spLocks noGrp="1"/>
          </p:cNvSpPr>
          <p:nvPr/>
        </p:nvSpPr>
        <p:spPr>
          <a:xfrm>
            <a:off x="630280" y="256333"/>
            <a:ext cx="8208912" cy="68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600" dirty="0">
                <a:solidFill>
                  <a:schemeClr val="tx2"/>
                </a:solidFill>
                <a:latin typeface="Palatino Linotype" panose="02040502050505030304" pitchFamily="18" charset="0"/>
              </a:rPr>
              <a:t>2. Tools for dialogue and collaboration</a:t>
            </a:r>
          </a:p>
        </p:txBody>
      </p:sp>
    </p:spTree>
    <p:extLst>
      <p:ext uri="{BB962C8B-B14F-4D97-AF65-F5344CB8AC3E}">
        <p14:creationId xmlns:p14="http://schemas.microsoft.com/office/powerpoint/2010/main" val="3764781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66BFB3-1C4F-451C-8B1F-A13A55C79E24}"/>
              </a:ext>
            </a:extLst>
          </p:cNvPr>
          <p:cNvSpPr>
            <a:spLocks noGrp="1"/>
          </p:cNvSpPr>
          <p:nvPr>
            <p:ph type="sldNum" sz="quarter" idx="12"/>
          </p:nvPr>
        </p:nvSpPr>
        <p:spPr/>
        <p:txBody>
          <a:bodyPr/>
          <a:lstStyle/>
          <a:p>
            <a:fld id="{F38DF745-7D3F-47F4-83A3-874385CFAA69}" type="slidenum">
              <a:rPr lang="en-US" smtClean="0"/>
              <a:pPr/>
              <a:t>34</a:t>
            </a:fld>
            <a:endParaRPr lang="en-US"/>
          </a:p>
        </p:txBody>
      </p:sp>
      <p:sp>
        <p:nvSpPr>
          <p:cNvPr id="4" name="TextBox 3">
            <a:extLst>
              <a:ext uri="{FF2B5EF4-FFF2-40B4-BE49-F238E27FC236}">
                <a16:creationId xmlns:a16="http://schemas.microsoft.com/office/drawing/2014/main" id="{78EDA539-79E6-434F-A5F0-24911C6D55C7}"/>
              </a:ext>
            </a:extLst>
          </p:cNvPr>
          <p:cNvSpPr txBox="1"/>
          <p:nvPr/>
        </p:nvSpPr>
        <p:spPr>
          <a:xfrm>
            <a:off x="971600" y="260648"/>
            <a:ext cx="7416824" cy="1200329"/>
          </a:xfrm>
          <a:prstGeom prst="rect">
            <a:avLst/>
          </a:prstGeom>
          <a:noFill/>
        </p:spPr>
        <p:txBody>
          <a:bodyPr wrap="square" rtlCol="0">
            <a:spAutoFit/>
          </a:bodyPr>
          <a:lstStyle/>
          <a:p>
            <a:r>
              <a:rPr lang="en-NZ" sz="3600" i="1" dirty="0">
                <a:solidFill>
                  <a:schemeClr val="tx2"/>
                </a:solidFill>
              </a:rPr>
              <a:t>Dialogue &amp; collaboration </a:t>
            </a:r>
            <a:r>
              <a:rPr lang="en-NZ" sz="3600" dirty="0">
                <a:solidFill>
                  <a:schemeClr val="tx2"/>
                </a:solidFill>
              </a:rPr>
              <a:t>– tools for involving the right people include:</a:t>
            </a:r>
          </a:p>
        </p:txBody>
      </p:sp>
      <p:sp>
        <p:nvSpPr>
          <p:cNvPr id="3" name="TextBox 2">
            <a:extLst>
              <a:ext uri="{FF2B5EF4-FFF2-40B4-BE49-F238E27FC236}">
                <a16:creationId xmlns:a16="http://schemas.microsoft.com/office/drawing/2014/main" id="{395E86C7-B7F2-4CED-974E-268CD3089C46}"/>
              </a:ext>
            </a:extLst>
          </p:cNvPr>
          <p:cNvSpPr txBox="1"/>
          <p:nvPr/>
        </p:nvSpPr>
        <p:spPr>
          <a:xfrm>
            <a:off x="5148064" y="1905506"/>
            <a:ext cx="3957190" cy="3046988"/>
          </a:xfrm>
          <a:prstGeom prst="rect">
            <a:avLst/>
          </a:prstGeom>
          <a:noFill/>
        </p:spPr>
        <p:txBody>
          <a:bodyPr wrap="square" rtlCol="0">
            <a:spAutoFit/>
          </a:bodyPr>
          <a:lstStyle/>
          <a:p>
            <a:pPr marL="285750" indent="-285750">
              <a:buFont typeface="Arial" panose="020B0604020202020204" pitchFamily="34" charset="0"/>
              <a:buChar char="•"/>
            </a:pPr>
            <a:r>
              <a:rPr lang="en-NZ" sz="2400" dirty="0">
                <a:solidFill>
                  <a:schemeClr val="tx1">
                    <a:lumMod val="50000"/>
                    <a:lumOff val="50000"/>
                  </a:schemeClr>
                </a:solidFill>
                <a:latin typeface="Arial" panose="020B0604020202020204" pitchFamily="34" charset="0"/>
                <a:cs typeface="Arial" panose="020B0604020202020204" pitchFamily="34" charset="0"/>
              </a:rPr>
              <a:t>Stakeholder analysis</a:t>
            </a:r>
          </a:p>
          <a:p>
            <a:pPr marL="285750" indent="-285750">
              <a:buFont typeface="Arial" panose="020B0604020202020204" pitchFamily="34" charset="0"/>
              <a:buChar char="•"/>
            </a:pPr>
            <a:endParaRPr lang="en-NZ" sz="24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latin typeface="Arial" panose="020B0604020202020204" pitchFamily="34" charset="0"/>
                <a:cs typeface="Arial" panose="020B0604020202020204" pitchFamily="34" charset="0"/>
              </a:rPr>
              <a:t>Engagement planning</a:t>
            </a:r>
          </a:p>
          <a:p>
            <a:pPr marL="285750" indent="-285750">
              <a:buFont typeface="Arial" panose="020B0604020202020204" pitchFamily="34" charset="0"/>
              <a:buChar char="•"/>
            </a:pPr>
            <a:endParaRPr lang="en-NZ" sz="24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latin typeface="Arial" panose="020B0604020202020204" pitchFamily="34" charset="0"/>
                <a:cs typeface="Arial" panose="020B0604020202020204" pitchFamily="34" charset="0"/>
              </a:rPr>
              <a:t>Networking</a:t>
            </a:r>
          </a:p>
          <a:p>
            <a:pPr marL="285750" indent="-285750">
              <a:buFont typeface="Arial" panose="020B0604020202020204" pitchFamily="34" charset="0"/>
              <a:buChar char="•"/>
            </a:pPr>
            <a:endParaRPr lang="en-NZ" sz="2400" dirty="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latin typeface="Arial" panose="020B0604020202020204" pitchFamily="34" charset="0"/>
                <a:cs typeface="Arial" panose="020B0604020202020204" pitchFamily="34" charset="0"/>
              </a:rPr>
              <a:t>Relationship building &amp; management</a:t>
            </a:r>
          </a:p>
        </p:txBody>
      </p:sp>
      <p:pic>
        <p:nvPicPr>
          <p:cNvPr id="1026" name="Picture 2" descr="Image result for animal tea party">
            <a:extLst>
              <a:ext uri="{FF2B5EF4-FFF2-40B4-BE49-F238E27FC236}">
                <a16:creationId xmlns:a16="http://schemas.microsoft.com/office/drawing/2014/main" id="{EFA24A5C-0A96-41F2-BD8C-41AC26987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27" y="1978194"/>
            <a:ext cx="4811554" cy="3007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DA10421-3290-4F3B-8E57-C7219F8667F6}"/>
              </a:ext>
            </a:extLst>
          </p:cNvPr>
          <p:cNvSpPr txBox="1"/>
          <p:nvPr/>
        </p:nvSpPr>
        <p:spPr>
          <a:xfrm>
            <a:off x="221604" y="5067544"/>
            <a:ext cx="4811554" cy="569387"/>
          </a:xfrm>
          <a:prstGeom prst="rect">
            <a:avLst/>
          </a:prstGeom>
          <a:noFill/>
        </p:spPr>
        <p:txBody>
          <a:bodyPr wrap="square" rtlCol="0">
            <a:spAutoFit/>
          </a:bodyPr>
          <a:lstStyle/>
          <a:p>
            <a:r>
              <a:rPr lang="en-NZ" sz="1700" i="1" dirty="0">
                <a:latin typeface="Arial" panose="020B0604020202020204" pitchFamily="34" charset="0"/>
                <a:cs typeface="Arial" panose="020B0604020202020204" pitchFamily="34" charset="0"/>
              </a:rPr>
              <a:t>Not just who you could get to come at the time</a:t>
            </a:r>
          </a:p>
          <a:p>
            <a:pPr algn="r"/>
            <a:r>
              <a:rPr lang="en-NZ" sz="1400" i="1" dirty="0">
                <a:latin typeface="Arial" panose="020B0604020202020204" pitchFamily="34" charset="0"/>
                <a:cs typeface="Arial" panose="020B0604020202020204" pitchFamily="34" charset="0"/>
              </a:rPr>
              <a:t>Source: </a:t>
            </a:r>
            <a:r>
              <a:rPr lang="en-NZ" sz="1400" i="1" dirty="0">
                <a:latin typeface="Arial" panose="020B0604020202020204" pitchFamily="34" charset="0"/>
                <a:cs typeface="Arial" panose="020B0604020202020204" pitchFamily="34" charset="0"/>
                <a:hlinkClick r:id="rId4"/>
              </a:rPr>
              <a:t>http://weird-vintage.com</a:t>
            </a:r>
            <a:endParaRPr lang="en-NZ" sz="1400" i="1" dirty="0">
              <a:latin typeface="Arial" panose="020B0604020202020204" pitchFamily="34" charset="0"/>
              <a:cs typeface="Arial" panose="020B0604020202020204" pitchFamily="34" charset="0"/>
            </a:endParaRPr>
          </a:p>
        </p:txBody>
      </p:sp>
      <p:pic>
        <p:nvPicPr>
          <p:cNvPr id="7" name="Picture 6">
            <a:hlinkClick r:id="rId5"/>
            <a:extLst>
              <a:ext uri="{FF2B5EF4-FFF2-40B4-BE49-F238E27FC236}">
                <a16:creationId xmlns:a16="http://schemas.microsoft.com/office/drawing/2014/main" id="{4006D01E-F051-416A-841F-FBA574D55767}"/>
              </a:ext>
            </a:extLst>
          </p:cNvPr>
          <p:cNvPicPr>
            <a:picLocks noChangeAspect="1"/>
          </p:cNvPicPr>
          <p:nvPr/>
        </p:nvPicPr>
        <p:blipFill>
          <a:blip r:embed="rId6"/>
          <a:stretch>
            <a:fillRect/>
          </a:stretch>
        </p:blipFill>
        <p:spPr>
          <a:xfrm>
            <a:off x="3754664" y="6444167"/>
            <a:ext cx="977002" cy="360095"/>
          </a:xfrm>
          <a:prstGeom prst="rect">
            <a:avLst/>
          </a:prstGeom>
        </p:spPr>
      </p:pic>
      <p:sp>
        <p:nvSpPr>
          <p:cNvPr id="8" name="TextBox 7">
            <a:extLst>
              <a:ext uri="{FF2B5EF4-FFF2-40B4-BE49-F238E27FC236}">
                <a16:creationId xmlns:a16="http://schemas.microsoft.com/office/drawing/2014/main" id="{8752FB08-A6B3-476E-B221-FEAE8D97175D}"/>
              </a:ext>
            </a:extLst>
          </p:cNvPr>
          <p:cNvSpPr txBox="1"/>
          <p:nvPr/>
        </p:nvSpPr>
        <p:spPr>
          <a:xfrm>
            <a:off x="4728543" y="6436854"/>
            <a:ext cx="2664296"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5"/>
              </a:rPr>
              <a:t>Stakeholder mapping and analysis</a:t>
            </a:r>
            <a:endParaRPr lang="en-NZ"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51B598A-C109-447B-B6F0-5C08FA717599}"/>
              </a:ext>
            </a:extLst>
          </p:cNvPr>
          <p:cNvSpPr txBox="1"/>
          <p:nvPr/>
        </p:nvSpPr>
        <p:spPr>
          <a:xfrm>
            <a:off x="2160240" y="6458852"/>
            <a:ext cx="2411760"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spTree>
    <p:extLst>
      <p:ext uri="{BB962C8B-B14F-4D97-AF65-F5344CB8AC3E}">
        <p14:creationId xmlns:p14="http://schemas.microsoft.com/office/powerpoint/2010/main" val="1589980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66BFB3-1C4F-451C-8B1F-A13A55C79E24}"/>
              </a:ext>
            </a:extLst>
          </p:cNvPr>
          <p:cNvSpPr>
            <a:spLocks noGrp="1"/>
          </p:cNvSpPr>
          <p:nvPr>
            <p:ph type="sldNum" sz="quarter" idx="12"/>
          </p:nvPr>
        </p:nvSpPr>
        <p:spPr/>
        <p:txBody>
          <a:bodyPr/>
          <a:lstStyle/>
          <a:p>
            <a:fld id="{F38DF745-7D3F-47F4-83A3-874385CFAA69}" type="slidenum">
              <a:rPr lang="en-US" smtClean="0"/>
              <a:pPr/>
              <a:t>35</a:t>
            </a:fld>
            <a:endParaRPr lang="en-US"/>
          </a:p>
        </p:txBody>
      </p:sp>
      <p:sp>
        <p:nvSpPr>
          <p:cNvPr id="4" name="TextBox 3">
            <a:extLst>
              <a:ext uri="{FF2B5EF4-FFF2-40B4-BE49-F238E27FC236}">
                <a16:creationId xmlns:a16="http://schemas.microsoft.com/office/drawing/2014/main" id="{78EDA539-79E6-434F-A5F0-24911C6D55C7}"/>
              </a:ext>
            </a:extLst>
          </p:cNvPr>
          <p:cNvSpPr txBox="1"/>
          <p:nvPr/>
        </p:nvSpPr>
        <p:spPr>
          <a:xfrm>
            <a:off x="971600" y="260648"/>
            <a:ext cx="7128792" cy="1200329"/>
          </a:xfrm>
          <a:prstGeom prst="rect">
            <a:avLst/>
          </a:prstGeom>
          <a:noFill/>
        </p:spPr>
        <p:txBody>
          <a:bodyPr wrap="square" rtlCol="0">
            <a:spAutoFit/>
          </a:bodyPr>
          <a:lstStyle/>
          <a:p>
            <a:r>
              <a:rPr lang="en-NZ" sz="3600" i="1" dirty="0">
                <a:solidFill>
                  <a:schemeClr val="tx2"/>
                </a:solidFill>
              </a:rPr>
              <a:t>Dialogue &amp; collaboration </a:t>
            </a:r>
            <a:r>
              <a:rPr lang="en-NZ" sz="3600" dirty="0">
                <a:solidFill>
                  <a:schemeClr val="tx2"/>
                </a:solidFill>
              </a:rPr>
              <a:t>– tools for working together</a:t>
            </a:r>
          </a:p>
        </p:txBody>
      </p:sp>
      <p:sp>
        <p:nvSpPr>
          <p:cNvPr id="5" name="TextBox 4">
            <a:extLst>
              <a:ext uri="{FF2B5EF4-FFF2-40B4-BE49-F238E27FC236}">
                <a16:creationId xmlns:a16="http://schemas.microsoft.com/office/drawing/2014/main" id="{889B8F74-694E-4096-A3A2-1F43486B1723}"/>
              </a:ext>
            </a:extLst>
          </p:cNvPr>
          <p:cNvSpPr txBox="1"/>
          <p:nvPr/>
        </p:nvSpPr>
        <p:spPr>
          <a:xfrm>
            <a:off x="611560" y="1916832"/>
            <a:ext cx="4752528" cy="4524315"/>
          </a:xfrm>
          <a:prstGeom prst="rect">
            <a:avLst/>
          </a:prstGeom>
          <a:noFill/>
        </p:spPr>
        <p:txBody>
          <a:bodyPr wrap="square" rtlCol="0">
            <a:spAutoFit/>
          </a:bodyPr>
          <a:lstStyle/>
          <a:p>
            <a:r>
              <a:rPr lang="en-NZ" sz="2400" dirty="0">
                <a:solidFill>
                  <a:schemeClr val="tx1">
                    <a:lumMod val="50000"/>
                    <a:lumOff val="50000"/>
                  </a:schemeClr>
                </a:solidFill>
                <a:cs typeface="Arial" panose="020B0604020202020204" pitchFamily="34" charset="0"/>
              </a:rPr>
              <a:t>Use multiple methods and always have a plan. Tools include:</a:t>
            </a:r>
          </a:p>
          <a:p>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Facilitation</a:t>
            </a: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Kitchen workshops and meetings</a:t>
            </a: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Informal conversations</a:t>
            </a: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Networks</a:t>
            </a: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Social media</a:t>
            </a: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Active listening, appreciative inquiry ...</a:t>
            </a:r>
          </a:p>
        </p:txBody>
      </p:sp>
      <p:sp>
        <p:nvSpPr>
          <p:cNvPr id="6" name="TextBox 5">
            <a:extLst>
              <a:ext uri="{FF2B5EF4-FFF2-40B4-BE49-F238E27FC236}">
                <a16:creationId xmlns:a16="http://schemas.microsoft.com/office/drawing/2014/main" id="{619812F2-0072-4840-B54E-9E0D32192A37}"/>
              </a:ext>
            </a:extLst>
          </p:cNvPr>
          <p:cNvSpPr txBox="1"/>
          <p:nvPr/>
        </p:nvSpPr>
        <p:spPr>
          <a:xfrm>
            <a:off x="5457810" y="4149080"/>
            <a:ext cx="3312368" cy="1138773"/>
          </a:xfrm>
          <a:prstGeom prst="rect">
            <a:avLst/>
          </a:prstGeom>
          <a:noFill/>
        </p:spPr>
        <p:txBody>
          <a:bodyPr wrap="square" rtlCol="0">
            <a:spAutoFit/>
          </a:bodyPr>
          <a:lstStyle/>
          <a:p>
            <a:r>
              <a:rPr lang="en-NZ" dirty="0">
                <a:cs typeface="Arial" panose="020B0604020202020204" pitchFamily="34" charset="0"/>
              </a:rPr>
              <a:t>Don’t travel the same road every time</a:t>
            </a:r>
          </a:p>
          <a:p>
            <a:pPr algn="r"/>
            <a:r>
              <a:rPr lang="en-NZ" sz="1400" dirty="0">
                <a:latin typeface="Arial" panose="020B0604020202020204" pitchFamily="34" charset="0"/>
                <a:cs typeface="Arial" panose="020B0604020202020204" pitchFamily="34" charset="0"/>
              </a:rPr>
              <a:t>Source: </a:t>
            </a:r>
            <a:r>
              <a:rPr lang="en-NZ" sz="1400" dirty="0">
                <a:latin typeface="Arial" panose="020B0604020202020204" pitchFamily="34" charset="0"/>
                <a:cs typeface="Arial" panose="020B0604020202020204" pitchFamily="34" charset="0"/>
                <a:hlinkClick r:id="rId2"/>
              </a:rPr>
              <a:t>www.pexels.com</a:t>
            </a:r>
            <a:endParaRPr lang="en-NZ" sz="1400" dirty="0">
              <a:latin typeface="Arial" panose="020B0604020202020204" pitchFamily="34" charset="0"/>
              <a:cs typeface="Arial" panose="020B0604020202020204" pitchFamily="34" charset="0"/>
            </a:endParaRPr>
          </a:p>
          <a:p>
            <a:endParaRPr lang="en-NZ" i="1" dirty="0">
              <a:latin typeface="Arial" panose="020B0604020202020204" pitchFamily="34" charset="0"/>
              <a:cs typeface="Arial" panose="020B0604020202020204" pitchFamily="34" charset="0"/>
            </a:endParaRPr>
          </a:p>
        </p:txBody>
      </p:sp>
      <p:pic>
        <p:nvPicPr>
          <p:cNvPr id="8" name="Picture 7">
            <a:hlinkClick r:id="rId3"/>
            <a:extLst>
              <a:ext uri="{FF2B5EF4-FFF2-40B4-BE49-F238E27FC236}">
                <a16:creationId xmlns:a16="http://schemas.microsoft.com/office/drawing/2014/main" id="{468C7C4A-D0E3-44E0-B189-13878F273A03}"/>
              </a:ext>
            </a:extLst>
          </p:cNvPr>
          <p:cNvPicPr>
            <a:picLocks noChangeAspect="1"/>
          </p:cNvPicPr>
          <p:nvPr/>
        </p:nvPicPr>
        <p:blipFill>
          <a:blip r:embed="rId4"/>
          <a:stretch>
            <a:fillRect/>
          </a:stretch>
        </p:blipFill>
        <p:spPr>
          <a:xfrm>
            <a:off x="3884579" y="6458132"/>
            <a:ext cx="904994" cy="333555"/>
          </a:xfrm>
          <a:prstGeom prst="rect">
            <a:avLst/>
          </a:prstGeom>
        </p:spPr>
      </p:pic>
      <p:sp>
        <p:nvSpPr>
          <p:cNvPr id="9" name="TextBox 8">
            <a:extLst>
              <a:ext uri="{FF2B5EF4-FFF2-40B4-BE49-F238E27FC236}">
                <a16:creationId xmlns:a16="http://schemas.microsoft.com/office/drawing/2014/main" id="{E1851EB3-8EE7-4D51-BDA9-9DB042C189A8}"/>
              </a:ext>
            </a:extLst>
          </p:cNvPr>
          <p:cNvSpPr txBox="1"/>
          <p:nvPr/>
        </p:nvSpPr>
        <p:spPr>
          <a:xfrm>
            <a:off x="4789573" y="6467566"/>
            <a:ext cx="2301092"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3"/>
              </a:rPr>
              <a:t>Using dialogue and negotiation</a:t>
            </a:r>
            <a:endParaRPr lang="en-NZ"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FA72412-298C-43A5-B9E4-D81BEB0E1E71}"/>
              </a:ext>
            </a:extLst>
          </p:cNvPr>
          <p:cNvSpPr txBox="1"/>
          <p:nvPr/>
        </p:nvSpPr>
        <p:spPr>
          <a:xfrm>
            <a:off x="2348026" y="6486409"/>
            <a:ext cx="1715240"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pic>
        <p:nvPicPr>
          <p:cNvPr id="11" name="Picture 10" descr="A picture containing table, cup, coffee, indoor&#10;&#10;Description generated with very high confidence">
            <a:extLst>
              <a:ext uri="{FF2B5EF4-FFF2-40B4-BE49-F238E27FC236}">
                <a16:creationId xmlns:a16="http://schemas.microsoft.com/office/drawing/2014/main" id="{188C2524-DBCE-448D-AB01-65924BE49D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12" y="1936809"/>
            <a:ext cx="3027784" cy="2085807"/>
          </a:xfrm>
          <a:prstGeom prst="rect">
            <a:avLst/>
          </a:prstGeom>
        </p:spPr>
      </p:pic>
    </p:spTree>
    <p:extLst>
      <p:ext uri="{BB962C8B-B14F-4D97-AF65-F5344CB8AC3E}">
        <p14:creationId xmlns:p14="http://schemas.microsoft.com/office/powerpoint/2010/main" val="1530522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18DDF-554A-4E96-950D-20DFBE946907}"/>
              </a:ext>
            </a:extLst>
          </p:cNvPr>
          <p:cNvSpPr>
            <a:spLocks noGrp="1"/>
          </p:cNvSpPr>
          <p:nvPr>
            <p:ph type="sldNum" sz="quarter" idx="12"/>
          </p:nvPr>
        </p:nvSpPr>
        <p:spPr>
          <a:xfrm>
            <a:off x="8461270" y="6392433"/>
            <a:ext cx="561975" cy="365125"/>
          </a:xfrm>
        </p:spPr>
        <p:txBody>
          <a:bodyPr/>
          <a:lstStyle/>
          <a:p>
            <a:fld id="{F38DF745-7D3F-47F4-83A3-874385CFAA69}" type="slidenum">
              <a:rPr lang="en-US" smtClean="0"/>
              <a:pPr/>
              <a:t>36</a:t>
            </a:fld>
            <a:endParaRPr lang="en-US" dirty="0"/>
          </a:p>
        </p:txBody>
      </p:sp>
      <p:sp>
        <p:nvSpPr>
          <p:cNvPr id="20" name="Oval 19">
            <a:extLst>
              <a:ext uri="{FF2B5EF4-FFF2-40B4-BE49-F238E27FC236}">
                <a16:creationId xmlns:a16="http://schemas.microsoft.com/office/drawing/2014/main" id="{32F5CF24-8808-465D-8949-DFED759F9EF5}"/>
              </a:ext>
            </a:extLst>
          </p:cNvPr>
          <p:cNvSpPr/>
          <p:nvPr/>
        </p:nvSpPr>
        <p:spPr>
          <a:xfrm>
            <a:off x="2772437" y="2283687"/>
            <a:ext cx="4165619" cy="27497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dirty="0"/>
          </a:p>
        </p:txBody>
      </p:sp>
      <p:sp>
        <p:nvSpPr>
          <p:cNvPr id="28" name="TextBox 27">
            <a:extLst>
              <a:ext uri="{FF2B5EF4-FFF2-40B4-BE49-F238E27FC236}">
                <a16:creationId xmlns:a16="http://schemas.microsoft.com/office/drawing/2014/main" id="{D5B69836-931E-4441-8048-DE2FEF542CF0}"/>
              </a:ext>
            </a:extLst>
          </p:cNvPr>
          <p:cNvSpPr txBox="1"/>
          <p:nvPr/>
        </p:nvSpPr>
        <p:spPr>
          <a:xfrm>
            <a:off x="3289583" y="3085760"/>
            <a:ext cx="3057617" cy="707886"/>
          </a:xfrm>
          <a:prstGeom prst="rect">
            <a:avLst/>
          </a:prstGeom>
          <a:noFill/>
          <a:ln>
            <a:noFill/>
          </a:ln>
        </p:spPr>
        <p:txBody>
          <a:bodyPr wrap="square" rtlCol="0">
            <a:spAutoFit/>
          </a:bodyPr>
          <a:lstStyle/>
          <a:p>
            <a:pPr algn="ctr"/>
            <a:r>
              <a:rPr lang="en-NZ" sz="2000" b="1" dirty="0">
                <a:solidFill>
                  <a:schemeClr val="bg1"/>
                </a:solidFill>
                <a:latin typeface="Arial" panose="020B0604020202020204" pitchFamily="34" charset="0"/>
                <a:cs typeface="Arial" panose="020B0604020202020204" pitchFamily="34" charset="0"/>
              </a:rPr>
              <a:t>Dialogue &amp; collaboration</a:t>
            </a:r>
          </a:p>
        </p:txBody>
      </p:sp>
      <p:sp>
        <p:nvSpPr>
          <p:cNvPr id="9" name="Content Placeholder 2">
            <a:extLst>
              <a:ext uri="{FF2B5EF4-FFF2-40B4-BE49-F238E27FC236}">
                <a16:creationId xmlns:a16="http://schemas.microsoft.com/office/drawing/2014/main" id="{ED097BDC-C4EB-449A-A347-EA18A76F02CB}"/>
              </a:ext>
            </a:extLst>
          </p:cNvPr>
          <p:cNvSpPr txBox="1">
            <a:spLocks/>
          </p:cNvSpPr>
          <p:nvPr/>
        </p:nvSpPr>
        <p:spPr>
          <a:xfrm>
            <a:off x="2827943" y="5603055"/>
            <a:ext cx="2952328" cy="136815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NZ" sz="2000" i="1" dirty="0">
                <a:solidFill>
                  <a:schemeClr val="tx1"/>
                </a:solidFill>
                <a:latin typeface="Arial" panose="020B0604020202020204" pitchFamily="34" charset="0"/>
                <a:cs typeface="Arial" panose="020B0604020202020204" pitchFamily="34" charset="0"/>
              </a:rPr>
              <a:t>Implementation by organizations, other key stakeholders</a:t>
            </a:r>
          </a:p>
          <a:p>
            <a:endParaRPr lang="en-NZ" sz="2250" dirty="0">
              <a:solidFill>
                <a:schemeClr val="tx1"/>
              </a:solidFill>
              <a:latin typeface="Arial" panose="020B0604020202020204" pitchFamily="34" charset="0"/>
              <a:cs typeface="Arial" panose="020B0604020202020204" pitchFamily="34" charset="0"/>
            </a:endParaRPr>
          </a:p>
          <a:p>
            <a:endParaRPr lang="en-NZ" sz="2250" dirty="0">
              <a:solidFill>
                <a:schemeClr val="tx1"/>
              </a:solidFill>
              <a:latin typeface="Arial" panose="020B0604020202020204" pitchFamily="34" charset="0"/>
              <a:cs typeface="Arial" panose="020B0604020202020204" pitchFamily="34" charset="0"/>
            </a:endParaRPr>
          </a:p>
          <a:p>
            <a:endParaRPr lang="en-NZ" dirty="0">
              <a:solidFill>
                <a:schemeClr val="tx1">
                  <a:lumMod val="65000"/>
                  <a:lumOff val="35000"/>
                </a:schemeClr>
              </a:solidFill>
            </a:endParaRPr>
          </a:p>
        </p:txBody>
      </p:sp>
      <p:sp>
        <p:nvSpPr>
          <p:cNvPr id="13" name="Arrow: Bent 12">
            <a:extLst>
              <a:ext uri="{FF2B5EF4-FFF2-40B4-BE49-F238E27FC236}">
                <a16:creationId xmlns:a16="http://schemas.microsoft.com/office/drawing/2014/main" id="{77239F34-F3D3-4EF7-BE45-2E18D0D1852F}"/>
              </a:ext>
            </a:extLst>
          </p:cNvPr>
          <p:cNvSpPr/>
          <p:nvPr/>
        </p:nvSpPr>
        <p:spPr>
          <a:xfrm rot="10800000">
            <a:off x="6330786" y="3987090"/>
            <a:ext cx="1933380" cy="2485632"/>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4" name="Arrow: Bent 13">
            <a:extLst>
              <a:ext uri="{FF2B5EF4-FFF2-40B4-BE49-F238E27FC236}">
                <a16:creationId xmlns:a16="http://schemas.microsoft.com/office/drawing/2014/main" id="{A8A59F09-ED05-44F5-99FC-9E6F500E9407}"/>
              </a:ext>
            </a:extLst>
          </p:cNvPr>
          <p:cNvSpPr/>
          <p:nvPr/>
        </p:nvSpPr>
        <p:spPr>
          <a:xfrm rot="16200000">
            <a:off x="923060" y="4813888"/>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5" name="Arrow: Bent 14">
            <a:extLst>
              <a:ext uri="{FF2B5EF4-FFF2-40B4-BE49-F238E27FC236}">
                <a16:creationId xmlns:a16="http://schemas.microsoft.com/office/drawing/2014/main" id="{94021450-048C-46B7-AC4E-4F171369CEDD}"/>
              </a:ext>
            </a:extLst>
          </p:cNvPr>
          <p:cNvSpPr/>
          <p:nvPr/>
        </p:nvSpPr>
        <p:spPr>
          <a:xfrm>
            <a:off x="1074872" y="1748494"/>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4" name="Arrow: Bent 43">
            <a:extLst>
              <a:ext uri="{FF2B5EF4-FFF2-40B4-BE49-F238E27FC236}">
                <a16:creationId xmlns:a16="http://schemas.microsoft.com/office/drawing/2014/main" id="{A6A28142-8B1B-4133-84DB-7F5288C5A066}"/>
              </a:ext>
            </a:extLst>
          </p:cNvPr>
          <p:cNvSpPr/>
          <p:nvPr/>
        </p:nvSpPr>
        <p:spPr>
          <a:xfrm rot="16200000">
            <a:off x="934215" y="4846970"/>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5" name="Arrow: Bent 44">
            <a:extLst>
              <a:ext uri="{FF2B5EF4-FFF2-40B4-BE49-F238E27FC236}">
                <a16:creationId xmlns:a16="http://schemas.microsoft.com/office/drawing/2014/main" id="{81F8A556-D163-45FE-81FD-4A74E1AA3136}"/>
              </a:ext>
            </a:extLst>
          </p:cNvPr>
          <p:cNvSpPr/>
          <p:nvPr/>
        </p:nvSpPr>
        <p:spPr>
          <a:xfrm>
            <a:off x="1086027" y="1781576"/>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35" name="TextBox 34">
            <a:extLst>
              <a:ext uri="{FF2B5EF4-FFF2-40B4-BE49-F238E27FC236}">
                <a16:creationId xmlns:a16="http://schemas.microsoft.com/office/drawing/2014/main" id="{4F196800-5FBD-4C45-AFD6-AF57FBA5A725}"/>
              </a:ext>
            </a:extLst>
          </p:cNvPr>
          <p:cNvSpPr txBox="1"/>
          <p:nvPr/>
        </p:nvSpPr>
        <p:spPr>
          <a:xfrm>
            <a:off x="6459428" y="1815522"/>
            <a:ext cx="62999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5400" b="1" dirty="0">
                <a:solidFill>
                  <a:schemeClr val="tx2"/>
                </a:solidFill>
              </a:rPr>
              <a:t>+</a:t>
            </a:r>
          </a:p>
        </p:txBody>
      </p:sp>
      <p:sp>
        <p:nvSpPr>
          <p:cNvPr id="7" name="Rectangle: Rounded Corners 6">
            <a:extLst>
              <a:ext uri="{FF2B5EF4-FFF2-40B4-BE49-F238E27FC236}">
                <a16:creationId xmlns:a16="http://schemas.microsoft.com/office/drawing/2014/main" id="{CF714E36-B5BF-4235-BB71-127F4A2D85D6}"/>
              </a:ext>
            </a:extLst>
          </p:cNvPr>
          <p:cNvSpPr/>
          <p:nvPr/>
        </p:nvSpPr>
        <p:spPr>
          <a:xfrm>
            <a:off x="6287650" y="2650735"/>
            <a:ext cx="2662610" cy="108012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134033FA-8646-45D7-BC55-4C46B2A0E318}"/>
              </a:ext>
            </a:extLst>
          </p:cNvPr>
          <p:cNvSpPr txBox="1"/>
          <p:nvPr/>
        </p:nvSpPr>
        <p:spPr>
          <a:xfrm>
            <a:off x="6608853" y="2757753"/>
            <a:ext cx="1253364" cy="261610"/>
          </a:xfrm>
          <a:prstGeom prst="rect">
            <a:avLst/>
          </a:prstGeom>
          <a:noFill/>
        </p:spPr>
        <p:txBody>
          <a:bodyPr wrap="square" rtlCol="0">
            <a:spAutoFit/>
          </a:bodyPr>
          <a:lstStyle/>
          <a:p>
            <a:r>
              <a:rPr lang="en-NZ" sz="1100" i="1" dirty="0"/>
              <a:t>Leverage points</a:t>
            </a:r>
          </a:p>
        </p:txBody>
      </p:sp>
      <p:sp>
        <p:nvSpPr>
          <p:cNvPr id="12" name="TextBox 11">
            <a:extLst>
              <a:ext uri="{FF2B5EF4-FFF2-40B4-BE49-F238E27FC236}">
                <a16:creationId xmlns:a16="http://schemas.microsoft.com/office/drawing/2014/main" id="{79506B36-FD66-4E47-AEFD-FF6870044E71}"/>
              </a:ext>
            </a:extLst>
          </p:cNvPr>
          <p:cNvSpPr txBox="1"/>
          <p:nvPr/>
        </p:nvSpPr>
        <p:spPr>
          <a:xfrm>
            <a:off x="6624518" y="3388080"/>
            <a:ext cx="2305844" cy="276999"/>
          </a:xfrm>
          <a:prstGeom prst="rect">
            <a:avLst/>
          </a:prstGeom>
          <a:noFill/>
        </p:spPr>
        <p:txBody>
          <a:bodyPr wrap="square" rtlCol="0">
            <a:spAutoFit/>
          </a:bodyPr>
          <a:lstStyle/>
          <a:p>
            <a:r>
              <a:rPr lang="en-NZ" sz="1200" i="1" dirty="0"/>
              <a:t>Short term and long term goals</a:t>
            </a:r>
          </a:p>
        </p:txBody>
      </p:sp>
      <p:sp>
        <p:nvSpPr>
          <p:cNvPr id="34" name="TextBox 33">
            <a:extLst>
              <a:ext uri="{FF2B5EF4-FFF2-40B4-BE49-F238E27FC236}">
                <a16:creationId xmlns:a16="http://schemas.microsoft.com/office/drawing/2014/main" id="{7E592593-86D7-4317-B85B-8D9FAEEA84AD}"/>
              </a:ext>
            </a:extLst>
          </p:cNvPr>
          <p:cNvSpPr txBox="1"/>
          <p:nvPr/>
        </p:nvSpPr>
        <p:spPr>
          <a:xfrm>
            <a:off x="7803368" y="2776654"/>
            <a:ext cx="1253364" cy="261610"/>
          </a:xfrm>
          <a:prstGeom prst="rect">
            <a:avLst/>
          </a:prstGeom>
          <a:noFill/>
        </p:spPr>
        <p:txBody>
          <a:bodyPr wrap="square" rtlCol="0">
            <a:spAutoFit/>
          </a:bodyPr>
          <a:lstStyle/>
          <a:p>
            <a:r>
              <a:rPr lang="en-NZ" sz="1100" i="1" dirty="0"/>
              <a:t>Action plans</a:t>
            </a:r>
          </a:p>
        </p:txBody>
      </p:sp>
      <p:sp>
        <p:nvSpPr>
          <p:cNvPr id="16" name="TextBox 15">
            <a:extLst>
              <a:ext uri="{FF2B5EF4-FFF2-40B4-BE49-F238E27FC236}">
                <a16:creationId xmlns:a16="http://schemas.microsoft.com/office/drawing/2014/main" id="{F9E1F191-3F0E-4F94-B878-791E03543BF2}"/>
              </a:ext>
            </a:extLst>
          </p:cNvPr>
          <p:cNvSpPr txBox="1"/>
          <p:nvPr/>
        </p:nvSpPr>
        <p:spPr>
          <a:xfrm>
            <a:off x="6424050" y="3057165"/>
            <a:ext cx="241514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Co-design solutions</a:t>
            </a:r>
          </a:p>
        </p:txBody>
      </p:sp>
      <p:sp>
        <p:nvSpPr>
          <p:cNvPr id="3" name="TextBox 2">
            <a:extLst>
              <a:ext uri="{FF2B5EF4-FFF2-40B4-BE49-F238E27FC236}">
                <a16:creationId xmlns:a16="http://schemas.microsoft.com/office/drawing/2014/main" id="{7DF89969-B114-4531-8FA8-21EAC9835669}"/>
              </a:ext>
            </a:extLst>
          </p:cNvPr>
          <p:cNvSpPr txBox="1"/>
          <p:nvPr/>
        </p:nvSpPr>
        <p:spPr>
          <a:xfrm>
            <a:off x="5227960" y="3843092"/>
            <a:ext cx="1688342" cy="276999"/>
          </a:xfrm>
          <a:prstGeom prst="rect">
            <a:avLst/>
          </a:prstGeom>
          <a:noFill/>
        </p:spPr>
        <p:txBody>
          <a:bodyPr wrap="square" rtlCol="0">
            <a:spAutoFit/>
          </a:bodyPr>
          <a:lstStyle/>
          <a:p>
            <a:r>
              <a:rPr lang="en-NZ" sz="1200" i="1" dirty="0">
                <a:solidFill>
                  <a:schemeClr val="bg1"/>
                </a:solidFill>
              </a:rPr>
              <a:t>Multiple perspectives</a:t>
            </a:r>
          </a:p>
        </p:txBody>
      </p:sp>
      <p:sp>
        <p:nvSpPr>
          <p:cNvPr id="37" name="TextBox 36">
            <a:extLst>
              <a:ext uri="{FF2B5EF4-FFF2-40B4-BE49-F238E27FC236}">
                <a16:creationId xmlns:a16="http://schemas.microsoft.com/office/drawing/2014/main" id="{034F400B-0018-42EF-96F5-D27DC564D815}"/>
              </a:ext>
            </a:extLst>
          </p:cNvPr>
          <p:cNvSpPr txBox="1"/>
          <p:nvPr/>
        </p:nvSpPr>
        <p:spPr>
          <a:xfrm>
            <a:off x="3462633" y="3908537"/>
            <a:ext cx="1688342" cy="276999"/>
          </a:xfrm>
          <a:prstGeom prst="rect">
            <a:avLst/>
          </a:prstGeom>
          <a:noFill/>
        </p:spPr>
        <p:txBody>
          <a:bodyPr wrap="square" rtlCol="0">
            <a:spAutoFit/>
          </a:bodyPr>
          <a:lstStyle/>
          <a:p>
            <a:r>
              <a:rPr lang="en-NZ" sz="1200" i="1" dirty="0">
                <a:solidFill>
                  <a:schemeClr val="bg1"/>
                </a:solidFill>
              </a:rPr>
              <a:t>Managing conflict</a:t>
            </a:r>
          </a:p>
        </p:txBody>
      </p:sp>
      <p:sp>
        <p:nvSpPr>
          <p:cNvPr id="39" name="TextBox 38">
            <a:extLst>
              <a:ext uri="{FF2B5EF4-FFF2-40B4-BE49-F238E27FC236}">
                <a16:creationId xmlns:a16="http://schemas.microsoft.com/office/drawing/2014/main" id="{F6D9D69C-74BD-4B09-8478-BD5F93838DA8}"/>
              </a:ext>
            </a:extLst>
          </p:cNvPr>
          <p:cNvSpPr txBox="1"/>
          <p:nvPr/>
        </p:nvSpPr>
        <p:spPr>
          <a:xfrm>
            <a:off x="3894964" y="4311951"/>
            <a:ext cx="2177167" cy="461665"/>
          </a:xfrm>
          <a:prstGeom prst="rect">
            <a:avLst/>
          </a:prstGeom>
          <a:noFill/>
        </p:spPr>
        <p:txBody>
          <a:bodyPr wrap="square" rtlCol="0">
            <a:spAutoFit/>
          </a:bodyPr>
          <a:lstStyle/>
          <a:p>
            <a:r>
              <a:rPr lang="en-NZ" sz="1200" i="1" dirty="0">
                <a:solidFill>
                  <a:schemeClr val="bg1"/>
                </a:solidFill>
              </a:rPr>
              <a:t>Recognising different knowledge systems and cultures</a:t>
            </a:r>
          </a:p>
        </p:txBody>
      </p:sp>
      <p:sp>
        <p:nvSpPr>
          <p:cNvPr id="11" name="Rectangle: Rounded Corners 10">
            <a:extLst>
              <a:ext uri="{FF2B5EF4-FFF2-40B4-BE49-F238E27FC236}">
                <a16:creationId xmlns:a16="http://schemas.microsoft.com/office/drawing/2014/main" id="{AC9A1531-6751-4EFA-B34B-1A6D217CEDD8}"/>
              </a:ext>
            </a:extLst>
          </p:cNvPr>
          <p:cNvSpPr/>
          <p:nvPr/>
        </p:nvSpPr>
        <p:spPr>
          <a:xfrm>
            <a:off x="2761282" y="1479922"/>
            <a:ext cx="3543959" cy="1169545"/>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92922F56-5FB2-47BB-B211-BE432ACDA878}"/>
              </a:ext>
            </a:extLst>
          </p:cNvPr>
          <p:cNvGrpSpPr/>
          <p:nvPr/>
        </p:nvGrpSpPr>
        <p:grpSpPr>
          <a:xfrm>
            <a:off x="2841336" y="1567837"/>
            <a:ext cx="3383849" cy="924269"/>
            <a:chOff x="3060309" y="1775490"/>
            <a:chExt cx="3383849" cy="924269"/>
          </a:xfrm>
        </p:grpSpPr>
        <p:sp>
          <p:nvSpPr>
            <p:cNvPr id="23" name="TextBox 22">
              <a:extLst>
                <a:ext uri="{FF2B5EF4-FFF2-40B4-BE49-F238E27FC236}">
                  <a16:creationId xmlns:a16="http://schemas.microsoft.com/office/drawing/2014/main" id="{9B0A9639-18D0-4327-93C4-0A996E8EAA8F}"/>
                </a:ext>
              </a:extLst>
            </p:cNvPr>
            <p:cNvSpPr txBox="1"/>
            <p:nvPr/>
          </p:nvSpPr>
          <p:spPr>
            <a:xfrm>
              <a:off x="3060309" y="1775490"/>
              <a:ext cx="3383849" cy="707886"/>
            </a:xfrm>
            <a:prstGeom prst="rect">
              <a:avLst/>
            </a:prstGeom>
            <a:noFill/>
            <a:ln>
              <a:noFill/>
            </a:ln>
          </p:spPr>
          <p:txBody>
            <a:bodyPr wrap="square" rtlCol="0">
              <a:spAutoFit/>
            </a:bodyPr>
            <a:lstStyle/>
            <a:p>
              <a:pPr algn="ctr"/>
              <a:r>
                <a:rPr lang="en-NZ" sz="2000" b="1" dirty="0">
                  <a:latin typeface="Arial" panose="020B0604020202020204" pitchFamily="34" charset="0"/>
                  <a:cs typeface="Arial" panose="020B0604020202020204" pitchFamily="34" charset="0"/>
                </a:rPr>
                <a:t>Understanding the system</a:t>
              </a:r>
            </a:p>
          </p:txBody>
        </p:sp>
        <p:sp>
          <p:nvSpPr>
            <p:cNvPr id="25" name="TextBox 24">
              <a:extLst>
                <a:ext uri="{FF2B5EF4-FFF2-40B4-BE49-F238E27FC236}">
                  <a16:creationId xmlns:a16="http://schemas.microsoft.com/office/drawing/2014/main" id="{FC1A2A85-9981-449B-979B-D08080D20D9F}"/>
                </a:ext>
              </a:extLst>
            </p:cNvPr>
            <p:cNvSpPr txBox="1"/>
            <p:nvPr/>
          </p:nvSpPr>
          <p:spPr>
            <a:xfrm>
              <a:off x="3300095" y="2222648"/>
              <a:ext cx="1648852" cy="154488"/>
            </a:xfrm>
            <a:prstGeom prst="rect">
              <a:avLst/>
            </a:prstGeom>
            <a:noFill/>
            <a:ln>
              <a:noFill/>
            </a:ln>
          </p:spPr>
          <p:txBody>
            <a:bodyPr wrap="square" rtlCol="0">
              <a:spAutoFit/>
            </a:bodyPr>
            <a:lstStyle/>
            <a:p>
              <a:r>
                <a:rPr lang="en-NZ" sz="1200" i="1" dirty="0"/>
                <a:t>Influences</a:t>
              </a:r>
            </a:p>
          </p:txBody>
        </p:sp>
        <p:sp>
          <p:nvSpPr>
            <p:cNvPr id="26" name="TextBox 25">
              <a:extLst>
                <a:ext uri="{FF2B5EF4-FFF2-40B4-BE49-F238E27FC236}">
                  <a16:creationId xmlns:a16="http://schemas.microsoft.com/office/drawing/2014/main" id="{4ECA2CC3-FCB9-4F76-8106-C9BB1027BDFD}"/>
                </a:ext>
              </a:extLst>
            </p:cNvPr>
            <p:cNvSpPr txBox="1"/>
            <p:nvPr/>
          </p:nvSpPr>
          <p:spPr>
            <a:xfrm>
              <a:off x="4442754" y="2129199"/>
              <a:ext cx="1648852" cy="154488"/>
            </a:xfrm>
            <a:prstGeom prst="rect">
              <a:avLst/>
            </a:prstGeom>
            <a:noFill/>
            <a:ln>
              <a:noFill/>
            </a:ln>
          </p:spPr>
          <p:txBody>
            <a:bodyPr wrap="square" rtlCol="0">
              <a:spAutoFit/>
            </a:bodyPr>
            <a:lstStyle/>
            <a:p>
              <a:r>
                <a:rPr lang="en-NZ" sz="1200" i="1" dirty="0"/>
                <a:t>Boundaries</a:t>
              </a:r>
            </a:p>
          </p:txBody>
        </p:sp>
        <p:sp>
          <p:nvSpPr>
            <p:cNvPr id="27" name="TextBox 26">
              <a:extLst>
                <a:ext uri="{FF2B5EF4-FFF2-40B4-BE49-F238E27FC236}">
                  <a16:creationId xmlns:a16="http://schemas.microsoft.com/office/drawing/2014/main" id="{73CDA9DC-6B1D-4E16-BCB2-0647754ED793}"/>
                </a:ext>
              </a:extLst>
            </p:cNvPr>
            <p:cNvSpPr txBox="1"/>
            <p:nvPr/>
          </p:nvSpPr>
          <p:spPr>
            <a:xfrm>
              <a:off x="3855650" y="2422760"/>
              <a:ext cx="1462235" cy="276999"/>
            </a:xfrm>
            <a:prstGeom prst="rect">
              <a:avLst/>
            </a:prstGeom>
            <a:noFill/>
            <a:ln>
              <a:noFill/>
            </a:ln>
          </p:spPr>
          <p:txBody>
            <a:bodyPr wrap="square" rtlCol="0">
              <a:spAutoFit/>
            </a:bodyPr>
            <a:lstStyle/>
            <a:p>
              <a:r>
                <a:rPr lang="en-NZ" sz="1200" i="1" dirty="0"/>
                <a:t>Interrelationship</a:t>
              </a:r>
            </a:p>
          </p:txBody>
        </p:sp>
      </p:grpSp>
      <p:sp>
        <p:nvSpPr>
          <p:cNvPr id="8" name="Rectangle: Rounded Corners 7">
            <a:extLst>
              <a:ext uri="{FF2B5EF4-FFF2-40B4-BE49-F238E27FC236}">
                <a16:creationId xmlns:a16="http://schemas.microsoft.com/office/drawing/2014/main" id="{45609436-BE17-4745-B4AB-7D3F3D127C4E}"/>
              </a:ext>
            </a:extLst>
          </p:cNvPr>
          <p:cNvSpPr/>
          <p:nvPr/>
        </p:nvSpPr>
        <p:spPr>
          <a:xfrm>
            <a:off x="156569" y="3448845"/>
            <a:ext cx="3111738" cy="1207034"/>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a:extLst>
              <a:ext uri="{FF2B5EF4-FFF2-40B4-BE49-F238E27FC236}">
                <a16:creationId xmlns:a16="http://schemas.microsoft.com/office/drawing/2014/main" id="{80CC7D32-1A83-438C-889A-4DBA51BD26B7}"/>
              </a:ext>
            </a:extLst>
          </p:cNvPr>
          <p:cNvGrpSpPr/>
          <p:nvPr/>
        </p:nvGrpSpPr>
        <p:grpSpPr>
          <a:xfrm>
            <a:off x="261294" y="3593861"/>
            <a:ext cx="2813154" cy="947216"/>
            <a:chOff x="183669" y="3546247"/>
            <a:chExt cx="2813154" cy="947216"/>
          </a:xfrm>
        </p:grpSpPr>
        <p:grpSp>
          <p:nvGrpSpPr>
            <p:cNvPr id="38" name="Group 37">
              <a:extLst>
                <a:ext uri="{FF2B5EF4-FFF2-40B4-BE49-F238E27FC236}">
                  <a16:creationId xmlns:a16="http://schemas.microsoft.com/office/drawing/2014/main" id="{3C956D2F-D0D9-4540-B97C-B54AFB5C9492}"/>
                </a:ext>
              </a:extLst>
            </p:cNvPr>
            <p:cNvGrpSpPr/>
            <p:nvPr/>
          </p:nvGrpSpPr>
          <p:grpSpPr>
            <a:xfrm>
              <a:off x="620559" y="3546247"/>
              <a:ext cx="2376264" cy="947216"/>
              <a:chOff x="232051" y="3343818"/>
              <a:chExt cx="2376264" cy="947216"/>
            </a:xfrm>
          </p:grpSpPr>
          <p:sp>
            <p:nvSpPr>
              <p:cNvPr id="17" name="TextBox 16">
                <a:extLst>
                  <a:ext uri="{FF2B5EF4-FFF2-40B4-BE49-F238E27FC236}">
                    <a16:creationId xmlns:a16="http://schemas.microsoft.com/office/drawing/2014/main" id="{F2B84429-0935-4DD1-8793-1963834AB0C4}"/>
                  </a:ext>
                </a:extLst>
              </p:cNvPr>
              <p:cNvSpPr txBox="1"/>
              <p:nvPr/>
            </p:nvSpPr>
            <p:spPr>
              <a:xfrm>
                <a:off x="232051" y="3582997"/>
                <a:ext cx="2376264" cy="400110"/>
              </a:xfrm>
              <a:prstGeom prst="rect">
                <a:avLst/>
              </a:prstGeom>
              <a:noFill/>
            </p:spPr>
            <p:txBody>
              <a:bodyPr wrap="square" rtlCol="0">
                <a:spAutoFit/>
              </a:bodyPr>
              <a:lstStyle/>
              <a:p>
                <a:r>
                  <a:rPr lang="en-NZ" sz="2000" b="1" dirty="0">
                    <a:latin typeface="Arial" panose="020B0604020202020204" pitchFamily="34" charset="0"/>
                    <a:cs typeface="Arial" panose="020B0604020202020204" pitchFamily="34" charset="0"/>
                  </a:rPr>
                  <a:t>Assess and adapt</a:t>
                </a:r>
              </a:p>
            </p:txBody>
          </p:sp>
          <p:sp>
            <p:nvSpPr>
              <p:cNvPr id="30" name="TextBox 29">
                <a:extLst>
                  <a:ext uri="{FF2B5EF4-FFF2-40B4-BE49-F238E27FC236}">
                    <a16:creationId xmlns:a16="http://schemas.microsoft.com/office/drawing/2014/main" id="{8558B4F5-529A-460B-98D7-2FEE3389F483}"/>
                  </a:ext>
                </a:extLst>
              </p:cNvPr>
              <p:cNvSpPr txBox="1"/>
              <p:nvPr/>
            </p:nvSpPr>
            <p:spPr>
              <a:xfrm>
                <a:off x="555161" y="4014035"/>
                <a:ext cx="1134998" cy="276999"/>
              </a:xfrm>
              <a:prstGeom prst="rect">
                <a:avLst/>
              </a:prstGeom>
              <a:noFill/>
              <a:ln>
                <a:noFill/>
              </a:ln>
            </p:spPr>
            <p:txBody>
              <a:bodyPr wrap="square" rtlCol="0">
                <a:spAutoFit/>
              </a:bodyPr>
              <a:lstStyle/>
              <a:p>
                <a:r>
                  <a:rPr lang="en-NZ" sz="1200" i="1" dirty="0"/>
                  <a:t>Assess progress</a:t>
                </a:r>
              </a:p>
            </p:txBody>
          </p:sp>
          <p:sp>
            <p:nvSpPr>
              <p:cNvPr id="31" name="TextBox 30">
                <a:extLst>
                  <a:ext uri="{FF2B5EF4-FFF2-40B4-BE49-F238E27FC236}">
                    <a16:creationId xmlns:a16="http://schemas.microsoft.com/office/drawing/2014/main" id="{015EB94E-B686-45D9-BC93-1BB3FD5A9AE5}"/>
                  </a:ext>
                </a:extLst>
              </p:cNvPr>
              <p:cNvSpPr txBox="1"/>
              <p:nvPr/>
            </p:nvSpPr>
            <p:spPr>
              <a:xfrm>
                <a:off x="615690" y="3343818"/>
                <a:ext cx="1331349" cy="276999"/>
              </a:xfrm>
              <a:prstGeom prst="rect">
                <a:avLst/>
              </a:prstGeom>
              <a:noFill/>
              <a:ln>
                <a:noFill/>
              </a:ln>
            </p:spPr>
            <p:txBody>
              <a:bodyPr wrap="square" rtlCol="0">
                <a:spAutoFit/>
              </a:bodyPr>
              <a:lstStyle/>
              <a:p>
                <a:r>
                  <a:rPr lang="en-NZ" sz="1200" i="1" dirty="0"/>
                  <a:t>Choose indicators</a:t>
                </a:r>
              </a:p>
            </p:txBody>
          </p:sp>
          <p:sp>
            <p:nvSpPr>
              <p:cNvPr id="32" name="TextBox 31">
                <a:extLst>
                  <a:ext uri="{FF2B5EF4-FFF2-40B4-BE49-F238E27FC236}">
                    <a16:creationId xmlns:a16="http://schemas.microsoft.com/office/drawing/2014/main" id="{1B6C9A2B-309A-4A54-8AB7-45F363241B14}"/>
                  </a:ext>
                </a:extLst>
              </p:cNvPr>
              <p:cNvSpPr txBox="1"/>
              <p:nvPr/>
            </p:nvSpPr>
            <p:spPr>
              <a:xfrm>
                <a:off x="1758749" y="3898589"/>
                <a:ext cx="720781" cy="276999"/>
              </a:xfrm>
              <a:prstGeom prst="rect">
                <a:avLst/>
              </a:prstGeom>
              <a:noFill/>
              <a:ln>
                <a:noFill/>
              </a:ln>
            </p:spPr>
            <p:txBody>
              <a:bodyPr wrap="square" rtlCol="0">
                <a:spAutoFit/>
              </a:bodyPr>
              <a:lstStyle/>
              <a:p>
                <a:r>
                  <a:rPr lang="en-NZ" sz="1200" i="1" dirty="0"/>
                  <a:t>monitor</a:t>
                </a:r>
              </a:p>
            </p:txBody>
          </p:sp>
        </p:grpSp>
        <p:sp>
          <p:nvSpPr>
            <p:cNvPr id="33" name="TextBox 32">
              <a:extLst>
                <a:ext uri="{FF2B5EF4-FFF2-40B4-BE49-F238E27FC236}">
                  <a16:creationId xmlns:a16="http://schemas.microsoft.com/office/drawing/2014/main" id="{DF37660E-184D-4E12-B6C1-E14548D69B0E}"/>
                </a:ext>
              </a:extLst>
            </p:cNvPr>
            <p:cNvSpPr txBox="1"/>
            <p:nvPr/>
          </p:nvSpPr>
          <p:spPr>
            <a:xfrm>
              <a:off x="183669" y="3759989"/>
              <a:ext cx="1493992" cy="276999"/>
            </a:xfrm>
            <a:prstGeom prst="rect">
              <a:avLst/>
            </a:prstGeom>
            <a:noFill/>
            <a:ln>
              <a:noFill/>
            </a:ln>
          </p:spPr>
          <p:txBody>
            <a:bodyPr wrap="square" rtlCol="0">
              <a:spAutoFit/>
            </a:bodyPr>
            <a:lstStyle/>
            <a:p>
              <a:r>
                <a:rPr lang="en-NZ" sz="1200" i="1" dirty="0"/>
                <a:t>Refine</a:t>
              </a:r>
            </a:p>
          </p:txBody>
        </p:sp>
      </p:grpSp>
      <p:sp>
        <p:nvSpPr>
          <p:cNvPr id="42" name="Speech Bubble: Oval 41">
            <a:extLst>
              <a:ext uri="{FF2B5EF4-FFF2-40B4-BE49-F238E27FC236}">
                <a16:creationId xmlns:a16="http://schemas.microsoft.com/office/drawing/2014/main" id="{CD574AD6-1E18-4852-B9DA-D38EA4D7B359}"/>
              </a:ext>
            </a:extLst>
          </p:cNvPr>
          <p:cNvSpPr/>
          <p:nvPr/>
        </p:nvSpPr>
        <p:spPr>
          <a:xfrm>
            <a:off x="6349754" y="4401537"/>
            <a:ext cx="1360645" cy="798527"/>
          </a:xfrm>
          <a:prstGeom prst="wedgeEllipseCallout">
            <a:avLst>
              <a:gd name="adj1" fmla="val 25327"/>
              <a:gd name="adj2" fmla="val -1359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solidFill>
                  <a:schemeClr val="tx1"/>
                </a:solidFill>
              </a:rPr>
              <a:t>3</a:t>
            </a:r>
          </a:p>
        </p:txBody>
      </p:sp>
      <p:sp>
        <p:nvSpPr>
          <p:cNvPr id="46" name="Title 1">
            <a:extLst>
              <a:ext uri="{FF2B5EF4-FFF2-40B4-BE49-F238E27FC236}">
                <a16:creationId xmlns:a16="http://schemas.microsoft.com/office/drawing/2014/main" id="{8E83C9A6-2B02-4763-8FBC-8D420EE85C07}"/>
              </a:ext>
            </a:extLst>
          </p:cNvPr>
          <p:cNvSpPr>
            <a:spLocks noGrp="1"/>
          </p:cNvSpPr>
          <p:nvPr/>
        </p:nvSpPr>
        <p:spPr>
          <a:xfrm>
            <a:off x="713935" y="124329"/>
            <a:ext cx="8208912" cy="68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600" dirty="0">
                <a:solidFill>
                  <a:schemeClr val="tx2"/>
                </a:solidFill>
                <a:latin typeface="Palatino Linotype" panose="02040502050505030304" pitchFamily="18" charset="0"/>
              </a:rPr>
              <a:t>3. Tools for co-designing solutions</a:t>
            </a:r>
          </a:p>
        </p:txBody>
      </p:sp>
    </p:spTree>
    <p:extLst>
      <p:ext uri="{BB962C8B-B14F-4D97-AF65-F5344CB8AC3E}">
        <p14:creationId xmlns:p14="http://schemas.microsoft.com/office/powerpoint/2010/main" val="94025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66BFB3-1C4F-451C-8B1F-A13A55C79E24}"/>
              </a:ext>
            </a:extLst>
          </p:cNvPr>
          <p:cNvSpPr>
            <a:spLocks noGrp="1"/>
          </p:cNvSpPr>
          <p:nvPr>
            <p:ph type="sldNum" sz="quarter" idx="12"/>
          </p:nvPr>
        </p:nvSpPr>
        <p:spPr/>
        <p:txBody>
          <a:bodyPr/>
          <a:lstStyle/>
          <a:p>
            <a:fld id="{F38DF745-7D3F-47F4-83A3-874385CFAA69}" type="slidenum">
              <a:rPr lang="en-US" smtClean="0"/>
              <a:pPr/>
              <a:t>37</a:t>
            </a:fld>
            <a:endParaRPr lang="en-US"/>
          </a:p>
        </p:txBody>
      </p:sp>
      <p:sp>
        <p:nvSpPr>
          <p:cNvPr id="4" name="TextBox 3">
            <a:extLst>
              <a:ext uri="{FF2B5EF4-FFF2-40B4-BE49-F238E27FC236}">
                <a16:creationId xmlns:a16="http://schemas.microsoft.com/office/drawing/2014/main" id="{78EDA539-79E6-434F-A5F0-24911C6D55C7}"/>
              </a:ext>
            </a:extLst>
          </p:cNvPr>
          <p:cNvSpPr txBox="1"/>
          <p:nvPr/>
        </p:nvSpPr>
        <p:spPr>
          <a:xfrm>
            <a:off x="1187624" y="141749"/>
            <a:ext cx="7416824" cy="1200329"/>
          </a:xfrm>
          <a:prstGeom prst="rect">
            <a:avLst/>
          </a:prstGeom>
          <a:noFill/>
        </p:spPr>
        <p:txBody>
          <a:bodyPr wrap="square" rtlCol="0">
            <a:spAutoFit/>
          </a:bodyPr>
          <a:lstStyle/>
          <a:p>
            <a:r>
              <a:rPr lang="en-NZ" sz="3600" i="1" dirty="0">
                <a:solidFill>
                  <a:schemeClr val="tx2"/>
                </a:solidFill>
              </a:rPr>
              <a:t>Tools for co-design </a:t>
            </a:r>
            <a:r>
              <a:rPr lang="en-NZ" sz="3600" dirty="0">
                <a:solidFill>
                  <a:schemeClr val="tx2"/>
                </a:solidFill>
              </a:rPr>
              <a:t>– finding desirable solutions </a:t>
            </a:r>
          </a:p>
        </p:txBody>
      </p:sp>
      <p:sp>
        <p:nvSpPr>
          <p:cNvPr id="5" name="TextBox 4">
            <a:extLst>
              <a:ext uri="{FF2B5EF4-FFF2-40B4-BE49-F238E27FC236}">
                <a16:creationId xmlns:a16="http://schemas.microsoft.com/office/drawing/2014/main" id="{2F8E4A69-08FE-469A-BF1A-82FF771C6D60}"/>
              </a:ext>
            </a:extLst>
          </p:cNvPr>
          <p:cNvSpPr txBox="1"/>
          <p:nvPr/>
        </p:nvSpPr>
        <p:spPr>
          <a:xfrm>
            <a:off x="971600" y="1484784"/>
            <a:ext cx="7704856" cy="5632311"/>
          </a:xfrm>
          <a:prstGeom prst="rect">
            <a:avLst/>
          </a:prstGeom>
          <a:noFill/>
        </p:spPr>
        <p:txBody>
          <a:bodyPr wrap="square" rtlCol="0">
            <a:spAutoFit/>
          </a:bodyPr>
          <a:lstStyle/>
          <a:p>
            <a:r>
              <a:rPr lang="en-NZ" sz="2400" dirty="0">
                <a:solidFill>
                  <a:schemeClr val="tx1">
                    <a:lumMod val="50000"/>
                    <a:lumOff val="50000"/>
                  </a:schemeClr>
                </a:solidFill>
                <a:cs typeface="Arial" panose="020B0604020202020204" pitchFamily="34" charset="0"/>
              </a:rPr>
              <a:t>Usually both a product and a process. Approaches include:</a:t>
            </a:r>
          </a:p>
          <a:p>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Agile planning (scrums &amp; sprints) …. as opposed to waterfalls</a:t>
            </a:r>
          </a:p>
          <a:p>
            <a:pPr marL="285750" indent="-285750">
              <a:buFont typeface="Arial" panose="020B0604020202020204" pitchFamily="34" charset="0"/>
              <a:buChar char="•"/>
            </a:pPr>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The five stages of </a:t>
            </a:r>
            <a:r>
              <a:rPr lang="en-NZ" sz="2400" dirty="0">
                <a:solidFill>
                  <a:schemeClr val="tx1">
                    <a:lumMod val="50000"/>
                    <a:lumOff val="50000"/>
                  </a:schemeClr>
                </a:solidFill>
                <a:cs typeface="Arial" panose="020B0604020202020204" pitchFamily="34" charset="0"/>
                <a:hlinkClick r:id="rId2"/>
              </a:rPr>
              <a:t>Design Thinking</a:t>
            </a:r>
            <a:r>
              <a:rPr lang="en-NZ" sz="2400" dirty="0">
                <a:solidFill>
                  <a:schemeClr val="tx1">
                    <a:lumMod val="50000"/>
                    <a:lumOff val="50000"/>
                  </a:schemeClr>
                </a:solidFill>
                <a:cs typeface="Arial" panose="020B0604020202020204" pitchFamily="34" charset="0"/>
              </a:rPr>
              <a:t>  (Empathise, Define – the problem, Ideate, Prototype, and Test)</a:t>
            </a:r>
          </a:p>
          <a:p>
            <a:pPr marL="285750" indent="-285750">
              <a:buFont typeface="Arial" panose="020B0604020202020204" pitchFamily="34" charset="0"/>
              <a:buChar char="•"/>
            </a:pPr>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Along with a whole host of methods …. </a:t>
            </a:r>
            <a:r>
              <a:rPr lang="en-NZ" sz="2400" dirty="0">
                <a:solidFill>
                  <a:schemeClr val="tx1">
                    <a:lumMod val="50000"/>
                    <a:lumOff val="50000"/>
                  </a:schemeClr>
                </a:solidFill>
                <a:cs typeface="Arial" panose="020B0604020202020204" pitchFamily="34" charset="0"/>
                <a:hlinkClick r:id="rId3"/>
              </a:rPr>
              <a:t>problem structuring methods (PSMs)</a:t>
            </a:r>
            <a:r>
              <a:rPr lang="en-NZ" sz="2400" dirty="0">
                <a:solidFill>
                  <a:schemeClr val="tx1">
                    <a:lumMod val="50000"/>
                    <a:lumOff val="50000"/>
                  </a:schemeClr>
                </a:solidFill>
                <a:cs typeface="Arial" panose="020B0604020202020204" pitchFamily="34" charset="0"/>
              </a:rPr>
              <a:t>, </a:t>
            </a:r>
            <a:r>
              <a:rPr lang="en-NZ" sz="2400" dirty="0">
                <a:solidFill>
                  <a:schemeClr val="tx1">
                    <a:lumMod val="50000"/>
                    <a:lumOff val="50000"/>
                  </a:schemeClr>
                </a:solidFill>
                <a:cs typeface="Arial" panose="020B0604020202020204" pitchFamily="34" charset="0"/>
                <a:hlinkClick r:id="rId4"/>
              </a:rPr>
              <a:t>conceptual models</a:t>
            </a:r>
            <a:r>
              <a:rPr lang="en-NZ" sz="2400" dirty="0">
                <a:solidFill>
                  <a:schemeClr val="tx1">
                    <a:lumMod val="50000"/>
                    <a:lumOff val="50000"/>
                  </a:schemeClr>
                </a:solidFill>
                <a:cs typeface="Arial" panose="020B0604020202020204" pitchFamily="34" charset="0"/>
              </a:rPr>
              <a:t>, </a:t>
            </a:r>
            <a:r>
              <a:rPr lang="en-NZ" sz="2400" dirty="0">
                <a:solidFill>
                  <a:schemeClr val="tx1">
                    <a:lumMod val="50000"/>
                    <a:lumOff val="50000"/>
                  </a:schemeClr>
                </a:solidFill>
                <a:cs typeface="Arial" panose="020B0604020202020204" pitchFamily="34" charset="0"/>
                <a:hlinkClick r:id="rId5"/>
              </a:rPr>
              <a:t>scenario development</a:t>
            </a:r>
            <a:r>
              <a:rPr lang="en-NZ" sz="2400" dirty="0">
                <a:solidFill>
                  <a:schemeClr val="tx1">
                    <a:lumMod val="50000"/>
                    <a:lumOff val="50000"/>
                  </a:schemeClr>
                </a:solidFill>
                <a:cs typeface="Arial" panose="020B0604020202020204" pitchFamily="34" charset="0"/>
              </a:rPr>
              <a:t>, </a:t>
            </a:r>
            <a:r>
              <a:rPr lang="en-NZ" sz="2400" dirty="0">
                <a:solidFill>
                  <a:schemeClr val="tx1">
                    <a:lumMod val="50000"/>
                    <a:lumOff val="50000"/>
                  </a:schemeClr>
                </a:solidFill>
                <a:cs typeface="Arial" panose="020B0604020202020204" pitchFamily="34" charset="0"/>
                <a:hlinkClick r:id="rId6"/>
              </a:rPr>
              <a:t>(participatory) system dynamic modelling and simulation</a:t>
            </a:r>
            <a:r>
              <a:rPr lang="en-NZ" sz="2400" dirty="0">
                <a:solidFill>
                  <a:schemeClr val="tx1">
                    <a:lumMod val="50000"/>
                    <a:lumOff val="50000"/>
                  </a:schemeClr>
                </a:solidFill>
                <a:cs typeface="Arial" panose="020B0604020202020204" pitchFamily="34" charset="0"/>
              </a:rPr>
              <a:t>, etc.</a:t>
            </a:r>
          </a:p>
          <a:p>
            <a:endParaRPr lang="en-NZ"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N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586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2675" y="2020502"/>
            <a:ext cx="1692706" cy="984687"/>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3" name="Title 1"/>
          <p:cNvSpPr txBox="1">
            <a:spLocks/>
          </p:cNvSpPr>
          <p:nvPr/>
        </p:nvSpPr>
        <p:spPr>
          <a:xfrm>
            <a:off x="228600" y="20582"/>
            <a:ext cx="8210964" cy="1600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3200" i="1" dirty="0">
                <a:solidFill>
                  <a:schemeClr val="tx2"/>
                </a:solidFill>
                <a:latin typeface="+mn-lt"/>
              </a:rPr>
              <a:t>Tools for co-design </a:t>
            </a:r>
            <a:r>
              <a:rPr lang="en-NZ" sz="3200" dirty="0">
                <a:solidFill>
                  <a:schemeClr val="tx2"/>
                </a:solidFill>
                <a:latin typeface="+mn-lt"/>
              </a:rPr>
              <a:t>– outcomes modelling [Theory of Change (</a:t>
            </a:r>
            <a:r>
              <a:rPr lang="en-NZ" sz="3200" dirty="0" err="1">
                <a:solidFill>
                  <a:schemeClr val="tx2"/>
                </a:solidFill>
                <a:latin typeface="+mn-lt"/>
              </a:rPr>
              <a:t>ToC</a:t>
            </a:r>
            <a:r>
              <a:rPr lang="en-NZ" sz="3200" dirty="0">
                <a:solidFill>
                  <a:schemeClr val="tx2"/>
                </a:solidFill>
                <a:latin typeface="+mn-lt"/>
              </a:rPr>
              <a:t>) and logic models]</a:t>
            </a:r>
            <a:endParaRPr lang="en-NZ" sz="3200" dirty="0"/>
          </a:p>
        </p:txBody>
      </p:sp>
      <p:sp>
        <p:nvSpPr>
          <p:cNvPr id="4" name="TextBox 3"/>
          <p:cNvSpPr txBox="1"/>
          <p:nvPr/>
        </p:nvSpPr>
        <p:spPr>
          <a:xfrm>
            <a:off x="833550" y="2097346"/>
            <a:ext cx="1482165" cy="830997"/>
          </a:xfrm>
          <a:prstGeom prst="rect">
            <a:avLst/>
          </a:prstGeom>
          <a:noFill/>
        </p:spPr>
        <p:txBody>
          <a:bodyPr wrap="square" rtlCol="0">
            <a:spAutoFit/>
          </a:bodyPr>
          <a:lstStyle/>
          <a:p>
            <a:pPr algn="ctr" defTabSz="457200" fontAlgn="auto">
              <a:spcBef>
                <a:spcPts val="0"/>
              </a:spcBef>
              <a:spcAft>
                <a:spcPts val="0"/>
              </a:spcAft>
            </a:pPr>
            <a:r>
              <a:rPr lang="en-NZ" sz="2400" b="1" dirty="0">
                <a:solidFill>
                  <a:prstClr val="black"/>
                </a:solidFill>
                <a:latin typeface="Calibri"/>
              </a:rPr>
              <a:t>Situation analysis</a:t>
            </a:r>
          </a:p>
        </p:txBody>
      </p:sp>
      <p:sp>
        <p:nvSpPr>
          <p:cNvPr id="5" name="TextBox 4"/>
          <p:cNvSpPr txBox="1"/>
          <p:nvPr/>
        </p:nvSpPr>
        <p:spPr>
          <a:xfrm>
            <a:off x="2534731" y="2257721"/>
            <a:ext cx="3900434" cy="461665"/>
          </a:xfrm>
          <a:prstGeom prst="rect">
            <a:avLst/>
          </a:prstGeom>
          <a:noFill/>
        </p:spPr>
        <p:txBody>
          <a:bodyPr wrap="square" rtlCol="0">
            <a:spAutoFit/>
          </a:bodyPr>
          <a:lstStyle/>
          <a:p>
            <a:pPr algn="ctr" defTabSz="457200" fontAlgn="auto">
              <a:spcBef>
                <a:spcPts val="0"/>
              </a:spcBef>
              <a:spcAft>
                <a:spcPts val="0"/>
              </a:spcAft>
            </a:pPr>
            <a:r>
              <a:rPr lang="en-NZ" sz="2400" b="1" dirty="0">
                <a:solidFill>
                  <a:prstClr val="black"/>
                </a:solidFill>
                <a:latin typeface="Calibri"/>
              </a:rPr>
              <a:t>Inputs, activities &amp; outputs</a:t>
            </a:r>
          </a:p>
        </p:txBody>
      </p:sp>
      <p:sp>
        <p:nvSpPr>
          <p:cNvPr id="6" name="TextBox 5"/>
          <p:cNvSpPr txBox="1"/>
          <p:nvPr/>
        </p:nvSpPr>
        <p:spPr>
          <a:xfrm>
            <a:off x="6753255" y="2246742"/>
            <a:ext cx="1686309" cy="461665"/>
          </a:xfrm>
          <a:prstGeom prst="rect">
            <a:avLst/>
          </a:prstGeom>
          <a:noFill/>
          <a:ln>
            <a:noFill/>
          </a:ln>
        </p:spPr>
        <p:txBody>
          <a:bodyPr wrap="square" rtlCol="0">
            <a:spAutoFit/>
          </a:bodyPr>
          <a:lstStyle/>
          <a:p>
            <a:pPr algn="ctr" defTabSz="457200" fontAlgn="auto">
              <a:spcBef>
                <a:spcPts val="0"/>
              </a:spcBef>
              <a:spcAft>
                <a:spcPts val="0"/>
              </a:spcAft>
            </a:pPr>
            <a:r>
              <a:rPr lang="en-NZ" sz="2400" b="1" dirty="0">
                <a:solidFill>
                  <a:prstClr val="black"/>
                </a:solidFill>
                <a:latin typeface="Calibri"/>
              </a:rPr>
              <a:t>Outcomes</a:t>
            </a:r>
          </a:p>
        </p:txBody>
      </p:sp>
      <p:sp>
        <p:nvSpPr>
          <p:cNvPr id="7" name="Right Arrow 6"/>
          <p:cNvSpPr/>
          <p:nvPr/>
        </p:nvSpPr>
        <p:spPr>
          <a:xfrm>
            <a:off x="2690749" y="1582682"/>
            <a:ext cx="3744416" cy="1800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8" name="Rectangle 7"/>
          <p:cNvSpPr/>
          <p:nvPr/>
        </p:nvSpPr>
        <p:spPr>
          <a:xfrm>
            <a:off x="841219" y="2020491"/>
            <a:ext cx="1482165"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9" name="Rectangle 8"/>
          <p:cNvSpPr/>
          <p:nvPr/>
        </p:nvSpPr>
        <p:spPr>
          <a:xfrm>
            <a:off x="6706628" y="3850308"/>
            <a:ext cx="1686309" cy="1004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10" name="TextBox 9"/>
          <p:cNvSpPr txBox="1"/>
          <p:nvPr/>
        </p:nvSpPr>
        <p:spPr>
          <a:xfrm>
            <a:off x="6797949" y="4121878"/>
            <a:ext cx="1482165" cy="461665"/>
          </a:xfrm>
          <a:prstGeom prst="rect">
            <a:avLst/>
          </a:prstGeom>
          <a:noFill/>
        </p:spPr>
        <p:txBody>
          <a:bodyPr wrap="square" rtlCol="0">
            <a:spAutoFit/>
          </a:bodyPr>
          <a:lstStyle/>
          <a:p>
            <a:pPr algn="ctr" defTabSz="457200" fontAlgn="auto">
              <a:spcBef>
                <a:spcPts val="0"/>
              </a:spcBef>
              <a:spcAft>
                <a:spcPts val="0"/>
              </a:spcAft>
            </a:pPr>
            <a:r>
              <a:rPr lang="en-NZ" sz="2400" b="1" dirty="0">
                <a:solidFill>
                  <a:prstClr val="black"/>
                </a:solidFill>
                <a:latin typeface="Calibri"/>
              </a:rPr>
              <a:t>Vision</a:t>
            </a:r>
          </a:p>
        </p:txBody>
      </p:sp>
      <p:sp>
        <p:nvSpPr>
          <p:cNvPr id="11" name="Down Arrow 10"/>
          <p:cNvSpPr/>
          <p:nvPr/>
        </p:nvSpPr>
        <p:spPr>
          <a:xfrm>
            <a:off x="7174676" y="3095216"/>
            <a:ext cx="546061" cy="62393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pic>
        <p:nvPicPr>
          <p:cNvPr id="13" name="Picture 12">
            <a:hlinkClick r:id="rId2"/>
            <a:extLst>
              <a:ext uri="{FF2B5EF4-FFF2-40B4-BE49-F238E27FC236}">
                <a16:creationId xmlns:a16="http://schemas.microsoft.com/office/drawing/2014/main" id="{A4C61D71-F2FF-4785-AF0D-29473729A530}"/>
              </a:ext>
            </a:extLst>
          </p:cNvPr>
          <p:cNvPicPr>
            <a:picLocks noChangeAspect="1"/>
          </p:cNvPicPr>
          <p:nvPr/>
        </p:nvPicPr>
        <p:blipFill>
          <a:blip r:embed="rId3"/>
          <a:stretch>
            <a:fillRect/>
          </a:stretch>
        </p:blipFill>
        <p:spPr>
          <a:xfrm>
            <a:off x="3881585" y="6490644"/>
            <a:ext cx="904994" cy="333555"/>
          </a:xfrm>
          <a:prstGeom prst="rect">
            <a:avLst/>
          </a:prstGeom>
        </p:spPr>
      </p:pic>
      <p:sp>
        <p:nvSpPr>
          <p:cNvPr id="14" name="TextBox 13">
            <a:extLst>
              <a:ext uri="{FF2B5EF4-FFF2-40B4-BE49-F238E27FC236}">
                <a16:creationId xmlns:a16="http://schemas.microsoft.com/office/drawing/2014/main" id="{AA6BAB1C-644D-4B0F-9F07-8CA8141CB1F4}"/>
              </a:ext>
            </a:extLst>
          </p:cNvPr>
          <p:cNvSpPr txBox="1"/>
          <p:nvPr/>
        </p:nvSpPr>
        <p:spPr>
          <a:xfrm>
            <a:off x="4747332" y="6490644"/>
            <a:ext cx="2759866"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2"/>
              </a:rPr>
              <a:t>Theory of Change</a:t>
            </a:r>
            <a:r>
              <a:rPr lang="en-NZ" sz="1200" dirty="0">
                <a:latin typeface="Arial" panose="020B0604020202020204" pitchFamily="34" charset="0"/>
                <a:cs typeface="Arial" panose="020B0604020202020204" pitchFamily="34" charset="0"/>
              </a:rPr>
              <a:t> and </a:t>
            </a:r>
            <a:r>
              <a:rPr lang="en-NZ" sz="1200" dirty="0">
                <a:latin typeface="Arial" panose="020B0604020202020204" pitchFamily="34" charset="0"/>
                <a:cs typeface="Arial" panose="020B0604020202020204" pitchFamily="34" charset="0"/>
                <a:hlinkClick r:id="rId4"/>
              </a:rPr>
              <a:t>logic models</a:t>
            </a:r>
            <a:endParaRPr lang="en-NZ"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D4A134B-7EA9-49C4-8247-4877001E51EE}"/>
              </a:ext>
            </a:extLst>
          </p:cNvPr>
          <p:cNvSpPr txBox="1"/>
          <p:nvPr/>
        </p:nvSpPr>
        <p:spPr>
          <a:xfrm>
            <a:off x="2290175" y="6490644"/>
            <a:ext cx="2411760"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sp>
        <p:nvSpPr>
          <p:cNvPr id="16" name="Slide Number Placeholder 3">
            <a:extLst>
              <a:ext uri="{FF2B5EF4-FFF2-40B4-BE49-F238E27FC236}">
                <a16:creationId xmlns:a16="http://schemas.microsoft.com/office/drawing/2014/main" id="{C65FAC98-BFA1-4911-96C0-027D8F0BF2D2}"/>
              </a:ext>
            </a:extLst>
          </p:cNvPr>
          <p:cNvSpPr>
            <a:spLocks noGrp="1"/>
          </p:cNvSpPr>
          <p:nvPr>
            <p:ph type="sldNum" sz="quarter" idx="12"/>
          </p:nvPr>
        </p:nvSpPr>
        <p:spPr>
          <a:xfrm>
            <a:off x="8531225" y="6453336"/>
            <a:ext cx="561975" cy="365125"/>
          </a:xfrm>
        </p:spPr>
        <p:txBody>
          <a:bodyPr/>
          <a:lstStyle/>
          <a:p>
            <a:fld id="{F38DF745-7D3F-47F4-83A3-874385CFAA69}" type="slidenum">
              <a:rPr lang="en-US" smtClean="0"/>
              <a:pPr/>
              <a:t>38</a:t>
            </a:fld>
            <a:endParaRPr lang="en-US"/>
          </a:p>
        </p:txBody>
      </p:sp>
    </p:spTree>
    <p:extLst>
      <p:ext uri="{BB962C8B-B14F-4D97-AF65-F5344CB8AC3E}">
        <p14:creationId xmlns:p14="http://schemas.microsoft.com/office/powerpoint/2010/main" val="2760316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2675" y="2020502"/>
            <a:ext cx="1692706" cy="984687"/>
          </a:xfrm>
          <a:prstGeom prst="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3" name="Title 1"/>
          <p:cNvSpPr txBox="1">
            <a:spLocks/>
          </p:cNvSpPr>
          <p:nvPr/>
        </p:nvSpPr>
        <p:spPr>
          <a:xfrm>
            <a:off x="168052" y="296080"/>
            <a:ext cx="8807896" cy="8435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400" dirty="0">
                <a:solidFill>
                  <a:schemeClr val="tx2"/>
                </a:solidFill>
                <a:latin typeface="+mn-lt"/>
              </a:rPr>
              <a:t>… can account for acknowledgement that people and organisations need to change first</a:t>
            </a:r>
          </a:p>
        </p:txBody>
      </p:sp>
      <p:sp>
        <p:nvSpPr>
          <p:cNvPr id="4" name="TextBox 3"/>
          <p:cNvSpPr txBox="1"/>
          <p:nvPr/>
        </p:nvSpPr>
        <p:spPr>
          <a:xfrm>
            <a:off x="833550" y="2097346"/>
            <a:ext cx="1482165" cy="830997"/>
          </a:xfrm>
          <a:prstGeom prst="rect">
            <a:avLst/>
          </a:prstGeom>
          <a:noFill/>
        </p:spPr>
        <p:txBody>
          <a:bodyPr wrap="square" rtlCol="0">
            <a:spAutoFit/>
          </a:bodyPr>
          <a:lstStyle/>
          <a:p>
            <a:pPr algn="ctr" defTabSz="457200" fontAlgn="auto">
              <a:spcBef>
                <a:spcPts val="0"/>
              </a:spcBef>
              <a:spcAft>
                <a:spcPts val="0"/>
              </a:spcAft>
            </a:pPr>
            <a:r>
              <a:rPr lang="en-NZ" sz="2400" b="1" dirty="0">
                <a:solidFill>
                  <a:schemeClr val="bg1">
                    <a:lumMod val="75000"/>
                  </a:schemeClr>
                </a:solidFill>
                <a:latin typeface="Calibri"/>
              </a:rPr>
              <a:t>Situation analysis</a:t>
            </a:r>
          </a:p>
        </p:txBody>
      </p:sp>
      <p:sp>
        <p:nvSpPr>
          <p:cNvPr id="5" name="TextBox 4"/>
          <p:cNvSpPr txBox="1"/>
          <p:nvPr/>
        </p:nvSpPr>
        <p:spPr>
          <a:xfrm>
            <a:off x="2534731" y="2257721"/>
            <a:ext cx="3744416" cy="461665"/>
          </a:xfrm>
          <a:prstGeom prst="rect">
            <a:avLst/>
          </a:prstGeom>
          <a:noFill/>
        </p:spPr>
        <p:txBody>
          <a:bodyPr wrap="square" rtlCol="0">
            <a:spAutoFit/>
          </a:bodyPr>
          <a:lstStyle/>
          <a:p>
            <a:pPr algn="ctr" defTabSz="457200" fontAlgn="auto">
              <a:spcBef>
                <a:spcPts val="0"/>
              </a:spcBef>
              <a:spcAft>
                <a:spcPts val="0"/>
              </a:spcAft>
            </a:pPr>
            <a:r>
              <a:rPr lang="en-NZ" sz="2400" b="1" dirty="0">
                <a:solidFill>
                  <a:schemeClr val="bg1">
                    <a:lumMod val="75000"/>
                  </a:schemeClr>
                </a:solidFill>
                <a:latin typeface="Calibri"/>
              </a:rPr>
              <a:t>Inputs, activities &amp; outputs</a:t>
            </a:r>
          </a:p>
        </p:txBody>
      </p:sp>
      <p:sp>
        <p:nvSpPr>
          <p:cNvPr id="6" name="TextBox 5"/>
          <p:cNvSpPr txBox="1"/>
          <p:nvPr/>
        </p:nvSpPr>
        <p:spPr>
          <a:xfrm>
            <a:off x="6753255" y="2246742"/>
            <a:ext cx="1686309" cy="461665"/>
          </a:xfrm>
          <a:prstGeom prst="rect">
            <a:avLst/>
          </a:prstGeom>
          <a:noFill/>
          <a:ln>
            <a:noFill/>
          </a:ln>
        </p:spPr>
        <p:txBody>
          <a:bodyPr wrap="square" rtlCol="0">
            <a:spAutoFit/>
          </a:bodyPr>
          <a:lstStyle/>
          <a:p>
            <a:pPr algn="ctr" defTabSz="457200" fontAlgn="auto">
              <a:spcBef>
                <a:spcPts val="0"/>
              </a:spcBef>
              <a:spcAft>
                <a:spcPts val="0"/>
              </a:spcAft>
            </a:pPr>
            <a:r>
              <a:rPr lang="en-NZ" sz="2400" b="1" dirty="0">
                <a:solidFill>
                  <a:prstClr val="black"/>
                </a:solidFill>
                <a:latin typeface="Calibri"/>
              </a:rPr>
              <a:t>Outcomes</a:t>
            </a:r>
          </a:p>
        </p:txBody>
      </p:sp>
      <p:sp>
        <p:nvSpPr>
          <p:cNvPr id="7" name="Right Arrow 6"/>
          <p:cNvSpPr/>
          <p:nvPr/>
        </p:nvSpPr>
        <p:spPr>
          <a:xfrm>
            <a:off x="2690749" y="1582682"/>
            <a:ext cx="3744416" cy="1800200"/>
          </a:xfrm>
          <a:prstGeom prst="rightArrow">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8" name="Rectangle 7"/>
          <p:cNvSpPr/>
          <p:nvPr/>
        </p:nvSpPr>
        <p:spPr>
          <a:xfrm>
            <a:off x="841219" y="2020491"/>
            <a:ext cx="1482165" cy="936104"/>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9" name="Rectangle 8"/>
          <p:cNvSpPr/>
          <p:nvPr/>
        </p:nvSpPr>
        <p:spPr>
          <a:xfrm>
            <a:off x="6706628" y="3850308"/>
            <a:ext cx="1686309" cy="100480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sp>
        <p:nvSpPr>
          <p:cNvPr id="10" name="TextBox 9"/>
          <p:cNvSpPr txBox="1"/>
          <p:nvPr/>
        </p:nvSpPr>
        <p:spPr>
          <a:xfrm>
            <a:off x="6797949" y="4121878"/>
            <a:ext cx="1482165" cy="461665"/>
          </a:xfrm>
          <a:prstGeom prst="rect">
            <a:avLst/>
          </a:prstGeom>
          <a:noFill/>
        </p:spPr>
        <p:txBody>
          <a:bodyPr wrap="square" rtlCol="0">
            <a:spAutoFit/>
          </a:bodyPr>
          <a:lstStyle/>
          <a:p>
            <a:pPr algn="ctr" defTabSz="457200" fontAlgn="auto">
              <a:spcBef>
                <a:spcPts val="0"/>
              </a:spcBef>
              <a:spcAft>
                <a:spcPts val="0"/>
              </a:spcAft>
            </a:pPr>
            <a:r>
              <a:rPr lang="en-NZ" sz="2400" b="1" dirty="0">
                <a:solidFill>
                  <a:schemeClr val="bg1">
                    <a:lumMod val="75000"/>
                  </a:schemeClr>
                </a:solidFill>
                <a:latin typeface="Calibri"/>
              </a:rPr>
              <a:t>Vision</a:t>
            </a:r>
          </a:p>
        </p:txBody>
      </p:sp>
      <p:sp>
        <p:nvSpPr>
          <p:cNvPr id="11" name="Down Arrow 10"/>
          <p:cNvSpPr/>
          <p:nvPr/>
        </p:nvSpPr>
        <p:spPr>
          <a:xfrm>
            <a:off x="7174676" y="3095216"/>
            <a:ext cx="546061" cy="62393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NZ">
              <a:solidFill>
                <a:prstClr val="white"/>
              </a:solidFill>
            </a:endParaRPr>
          </a:p>
        </p:txBody>
      </p:sp>
      <p:grpSp>
        <p:nvGrpSpPr>
          <p:cNvPr id="12" name="Group 11"/>
          <p:cNvGrpSpPr/>
          <p:nvPr/>
        </p:nvGrpSpPr>
        <p:grpSpPr>
          <a:xfrm>
            <a:off x="1002995" y="2020502"/>
            <a:ext cx="7382387" cy="4376463"/>
            <a:chOff x="1002995" y="2020502"/>
            <a:chExt cx="7382387" cy="4376463"/>
          </a:xfrm>
        </p:grpSpPr>
        <p:sp>
          <p:nvSpPr>
            <p:cNvPr id="13" name="Rectangle 4"/>
            <p:cNvSpPr>
              <a:spLocks noChangeArrowheads="1"/>
            </p:cNvSpPr>
            <p:nvPr/>
          </p:nvSpPr>
          <p:spPr bwMode="auto">
            <a:xfrm>
              <a:off x="1002995" y="2686214"/>
              <a:ext cx="3247932" cy="592254"/>
            </a:xfrm>
            <a:prstGeom prst="rect">
              <a:avLst/>
            </a:prstGeom>
            <a:solidFill>
              <a:schemeClr val="bg1">
                <a:lumMod val="85000"/>
              </a:schemeClr>
            </a:solidFill>
            <a:ln w="25400">
              <a:solidFill>
                <a:srgbClr val="FF0000"/>
              </a:solidFill>
              <a:miter lim="800000"/>
              <a:headEnd/>
              <a:tailEnd/>
            </a:ln>
            <a:effectLst/>
            <a:extLst/>
          </p:spPr>
          <p:txBody>
            <a:bodyPr wrap="none" anchor="ctr"/>
            <a:lstStyle/>
            <a:p>
              <a:pPr defTabSz="457200" fontAlgn="auto">
                <a:spcBef>
                  <a:spcPts val="0"/>
                </a:spcBef>
                <a:spcAft>
                  <a:spcPts val="0"/>
                </a:spcAft>
              </a:pPr>
              <a:endParaRPr lang="en-NZ" sz="1600">
                <a:solidFill>
                  <a:prstClr val="black"/>
                </a:solidFill>
                <a:latin typeface="Calibri"/>
              </a:endParaRPr>
            </a:p>
          </p:txBody>
        </p:sp>
        <p:sp>
          <p:nvSpPr>
            <p:cNvPr id="14" name="Text Box 27"/>
            <p:cNvSpPr txBox="1">
              <a:spLocks noChangeArrowheads="1"/>
            </p:cNvSpPr>
            <p:nvPr/>
          </p:nvSpPr>
          <p:spPr bwMode="auto">
            <a:xfrm>
              <a:off x="1533836" y="2691872"/>
              <a:ext cx="25527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auto">
                <a:spcBef>
                  <a:spcPct val="50000"/>
                </a:spcBef>
                <a:spcAft>
                  <a:spcPts val="0"/>
                </a:spcAft>
              </a:pPr>
              <a:r>
                <a:rPr lang="en-NZ" altLang="en-US" sz="1600" b="1" dirty="0">
                  <a:solidFill>
                    <a:prstClr val="black"/>
                  </a:solidFill>
                  <a:latin typeface="Arial" charset="0"/>
                </a:rPr>
                <a:t>Outcomes - Impact</a:t>
              </a:r>
              <a:endParaRPr lang="en-GB" altLang="en-US" sz="1600" b="1" dirty="0">
                <a:solidFill>
                  <a:prstClr val="black"/>
                </a:solidFill>
                <a:latin typeface="Arial" charset="0"/>
              </a:endParaRPr>
            </a:p>
          </p:txBody>
        </p:sp>
        <p:sp>
          <p:nvSpPr>
            <p:cNvPr id="15" name="Text Box 32"/>
            <p:cNvSpPr txBox="1">
              <a:spLocks noChangeArrowheads="1"/>
            </p:cNvSpPr>
            <p:nvPr/>
          </p:nvSpPr>
          <p:spPr bwMode="auto">
            <a:xfrm>
              <a:off x="1052569" y="2939914"/>
              <a:ext cx="34708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auto">
                <a:spcBef>
                  <a:spcPct val="50000"/>
                </a:spcBef>
                <a:spcAft>
                  <a:spcPts val="0"/>
                </a:spcAft>
              </a:pPr>
              <a:r>
                <a:rPr lang="en-NZ" altLang="en-US" sz="1600" b="1" dirty="0">
                  <a:solidFill>
                    <a:prstClr val="black"/>
                  </a:solidFill>
                  <a:latin typeface="Arial" charset="0"/>
                </a:rPr>
                <a:t>Intermediate         Long-term</a:t>
              </a:r>
              <a:endParaRPr lang="en-GB" altLang="en-US" sz="1600" b="1" dirty="0">
                <a:solidFill>
                  <a:prstClr val="black"/>
                </a:solidFill>
                <a:latin typeface="Arial" charset="0"/>
              </a:endParaRPr>
            </a:p>
          </p:txBody>
        </p:sp>
        <p:cxnSp>
          <p:nvCxnSpPr>
            <p:cNvPr id="16" name="Straight Connector 15"/>
            <p:cNvCxnSpPr/>
            <p:nvPr/>
          </p:nvCxnSpPr>
          <p:spPr>
            <a:xfrm flipH="1">
              <a:off x="4250920" y="3005178"/>
              <a:ext cx="4134462" cy="339177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2996" y="2982352"/>
              <a:ext cx="5689685" cy="341461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02996" y="2020502"/>
              <a:ext cx="5689685" cy="66572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50920" y="2020502"/>
              <a:ext cx="4134462" cy="665723"/>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Rectangle 7"/>
            <p:cNvSpPr>
              <a:spLocks noChangeArrowheads="1"/>
            </p:cNvSpPr>
            <p:nvPr/>
          </p:nvSpPr>
          <p:spPr bwMode="auto">
            <a:xfrm>
              <a:off x="1002996" y="3375196"/>
              <a:ext cx="3247930" cy="3021769"/>
            </a:xfrm>
            <a:prstGeom prst="rect">
              <a:avLst/>
            </a:prstGeom>
            <a:solidFill>
              <a:schemeClr val="bg1">
                <a:lumMod val="95000"/>
              </a:schemeClr>
            </a:solidFill>
            <a:ln w="28575">
              <a:solidFill>
                <a:srgbClr val="FF0000"/>
              </a:solidFill>
              <a:miter lim="800000"/>
              <a:headEnd/>
              <a:tailEnd/>
            </a:ln>
            <a:effectLst/>
            <a:extLst/>
          </p:spPr>
          <p:txBody>
            <a:bodyPr wrap="none" anchor="ctr"/>
            <a:lstStyle/>
            <a:p>
              <a:pPr defTabSz="457200" fontAlgn="auto">
                <a:spcBef>
                  <a:spcPts val="0"/>
                </a:spcBef>
                <a:spcAft>
                  <a:spcPts val="0"/>
                </a:spcAft>
              </a:pPr>
              <a:endParaRPr lang="en-NZ" sz="1600">
                <a:solidFill>
                  <a:prstClr val="black"/>
                </a:solidFill>
                <a:latin typeface="Calibri"/>
              </a:endParaRPr>
            </a:p>
          </p:txBody>
        </p:sp>
        <p:sp>
          <p:nvSpPr>
            <p:cNvPr id="21" name="Text Box 44"/>
            <p:cNvSpPr txBox="1">
              <a:spLocks noChangeArrowheads="1"/>
            </p:cNvSpPr>
            <p:nvPr/>
          </p:nvSpPr>
          <p:spPr bwMode="auto">
            <a:xfrm>
              <a:off x="1083825" y="3447787"/>
              <a:ext cx="1928601" cy="830997"/>
            </a:xfrm>
            <a:prstGeom prst="rect">
              <a:avLst/>
            </a:prstGeom>
            <a:solidFill>
              <a:schemeClr val="bg1">
                <a:lumMod val="95000"/>
              </a:schemeClr>
            </a:solidFill>
            <a:ln>
              <a:noFill/>
            </a:ln>
            <a:effectLst/>
            <a:extLst/>
          </p:spPr>
          <p:txBody>
            <a:bodyPr wrap="square">
              <a:spAutoFit/>
            </a:bodyPr>
            <a:lstStyle/>
            <a:p>
              <a:pPr defTabSz="457200" fontAlgn="auto">
                <a:spcBef>
                  <a:spcPct val="50000"/>
                </a:spcBef>
                <a:spcAft>
                  <a:spcPts val="0"/>
                </a:spcAft>
              </a:pPr>
              <a:r>
                <a:rPr lang="en-NZ" altLang="en-US" sz="1600" b="1" dirty="0">
                  <a:solidFill>
                    <a:prstClr val="black"/>
                  </a:solidFill>
                  <a:latin typeface="Arial" charset="0"/>
                </a:rPr>
                <a:t>Changes - in individuals &amp; organisations</a:t>
              </a:r>
              <a:endParaRPr lang="en-GB" altLang="en-US" sz="1600" dirty="0">
                <a:solidFill>
                  <a:prstClr val="black"/>
                </a:solidFill>
                <a:latin typeface="Arial" charset="0"/>
              </a:endParaRPr>
            </a:p>
          </p:txBody>
        </p:sp>
        <p:sp>
          <p:nvSpPr>
            <p:cNvPr id="22" name="Text Box 44"/>
            <p:cNvSpPr txBox="1">
              <a:spLocks noChangeArrowheads="1"/>
            </p:cNvSpPr>
            <p:nvPr/>
          </p:nvSpPr>
          <p:spPr bwMode="auto">
            <a:xfrm>
              <a:off x="1938264" y="4593687"/>
              <a:ext cx="2148311" cy="338554"/>
            </a:xfrm>
            <a:prstGeom prst="rect">
              <a:avLst/>
            </a:prstGeom>
            <a:solidFill>
              <a:schemeClr val="bg1">
                <a:lumMod val="95000"/>
              </a:schemeClr>
            </a:solidFill>
            <a:ln>
              <a:noFill/>
            </a:ln>
            <a:effectLst/>
            <a:extLst/>
          </p:spPr>
          <p:txBody>
            <a:bodyPr wrap="square">
              <a:spAutoFit/>
            </a:bodyPr>
            <a:lstStyle/>
            <a:p>
              <a:pPr defTabSz="457200" fontAlgn="auto">
                <a:spcBef>
                  <a:spcPct val="50000"/>
                </a:spcBef>
                <a:spcAft>
                  <a:spcPts val="0"/>
                </a:spcAft>
              </a:pPr>
              <a:r>
                <a:rPr lang="en-NZ" altLang="en-US" sz="1600" b="1" dirty="0">
                  <a:solidFill>
                    <a:prstClr val="black"/>
                  </a:solidFill>
                  <a:latin typeface="Arial" charset="0"/>
                </a:rPr>
                <a:t>Changes in practice</a:t>
              </a:r>
              <a:endParaRPr lang="en-GB" altLang="en-US" sz="1600" dirty="0">
                <a:solidFill>
                  <a:prstClr val="black"/>
                </a:solidFill>
                <a:latin typeface="Arial" charset="0"/>
              </a:endParaRPr>
            </a:p>
          </p:txBody>
        </p:sp>
        <p:sp>
          <p:nvSpPr>
            <p:cNvPr id="23" name="Text Box 44"/>
            <p:cNvSpPr txBox="1">
              <a:spLocks noChangeArrowheads="1"/>
            </p:cNvSpPr>
            <p:nvPr/>
          </p:nvSpPr>
          <p:spPr bwMode="auto">
            <a:xfrm>
              <a:off x="2809191" y="5396388"/>
              <a:ext cx="1302586" cy="584775"/>
            </a:xfrm>
            <a:prstGeom prst="rect">
              <a:avLst/>
            </a:prstGeom>
            <a:solidFill>
              <a:schemeClr val="bg1">
                <a:lumMod val="95000"/>
              </a:schemeClr>
            </a:solidFill>
            <a:ln>
              <a:noFill/>
            </a:ln>
            <a:effectLst/>
            <a:extLst/>
          </p:spPr>
          <p:txBody>
            <a:bodyPr wrap="square">
              <a:spAutoFit/>
            </a:bodyPr>
            <a:lstStyle/>
            <a:p>
              <a:pPr defTabSz="457200" fontAlgn="auto">
                <a:spcBef>
                  <a:spcPct val="50000"/>
                </a:spcBef>
                <a:spcAft>
                  <a:spcPts val="0"/>
                </a:spcAft>
              </a:pPr>
              <a:r>
                <a:rPr lang="en-NZ" altLang="en-US" sz="1600" b="1" dirty="0">
                  <a:solidFill>
                    <a:prstClr val="black"/>
                  </a:solidFill>
                  <a:latin typeface="Arial" charset="0"/>
                </a:rPr>
                <a:t>Changes in end states</a:t>
              </a:r>
              <a:endParaRPr lang="en-GB" altLang="en-US" sz="1600" dirty="0">
                <a:solidFill>
                  <a:prstClr val="black"/>
                </a:solidFill>
                <a:latin typeface="Arial" charset="0"/>
              </a:endParaRPr>
            </a:p>
          </p:txBody>
        </p:sp>
        <p:cxnSp>
          <p:nvCxnSpPr>
            <p:cNvPr id="24" name="Straight Connector 23"/>
            <p:cNvCxnSpPr/>
            <p:nvPr/>
          </p:nvCxnSpPr>
          <p:spPr>
            <a:xfrm>
              <a:off x="1533836" y="4278777"/>
              <a:ext cx="0" cy="60729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14975" y="5200880"/>
              <a:ext cx="0" cy="633419"/>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533836" y="4886079"/>
              <a:ext cx="404428" cy="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14980" y="5834288"/>
              <a:ext cx="404258"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8" name="Slide Number Placeholder 3">
            <a:extLst>
              <a:ext uri="{FF2B5EF4-FFF2-40B4-BE49-F238E27FC236}">
                <a16:creationId xmlns:a16="http://schemas.microsoft.com/office/drawing/2014/main" id="{625B599A-B596-40E5-A0CB-A35D87FAE46F}"/>
              </a:ext>
            </a:extLst>
          </p:cNvPr>
          <p:cNvSpPr>
            <a:spLocks noGrp="1"/>
          </p:cNvSpPr>
          <p:nvPr>
            <p:ph type="sldNum" sz="quarter" idx="12"/>
          </p:nvPr>
        </p:nvSpPr>
        <p:spPr>
          <a:xfrm>
            <a:off x="8531225" y="6453336"/>
            <a:ext cx="561975" cy="365125"/>
          </a:xfrm>
        </p:spPr>
        <p:txBody>
          <a:bodyPr/>
          <a:lstStyle/>
          <a:p>
            <a:fld id="{F38DF745-7D3F-47F4-83A3-874385CFAA69}" type="slidenum">
              <a:rPr lang="en-US" smtClean="0"/>
              <a:pPr/>
              <a:t>39</a:t>
            </a:fld>
            <a:endParaRPr lang="en-US"/>
          </a:p>
        </p:txBody>
      </p:sp>
    </p:spTree>
    <p:extLst>
      <p:ext uri="{BB962C8B-B14F-4D97-AF65-F5344CB8AC3E}">
        <p14:creationId xmlns:p14="http://schemas.microsoft.com/office/powerpoint/2010/main" val="266996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651D6D-22CD-4A65-ABB2-7DD62DF9E98F}"/>
              </a:ext>
            </a:extLst>
          </p:cNvPr>
          <p:cNvSpPr>
            <a:spLocks noGrp="1"/>
          </p:cNvSpPr>
          <p:nvPr>
            <p:ph type="sldNum" sz="quarter" idx="12"/>
          </p:nvPr>
        </p:nvSpPr>
        <p:spPr/>
        <p:txBody>
          <a:bodyPr/>
          <a:lstStyle/>
          <a:p>
            <a:fld id="{F38DF745-7D3F-47F4-83A3-874385CFAA69}" type="slidenum">
              <a:rPr lang="en-US" smtClean="0"/>
              <a:pPr/>
              <a:t>4</a:t>
            </a:fld>
            <a:endParaRPr lang="en-US"/>
          </a:p>
        </p:txBody>
      </p:sp>
      <p:sp>
        <p:nvSpPr>
          <p:cNvPr id="5" name="Rectangle 4">
            <a:extLst>
              <a:ext uri="{FF2B5EF4-FFF2-40B4-BE49-F238E27FC236}">
                <a16:creationId xmlns:a16="http://schemas.microsoft.com/office/drawing/2014/main" id="{ADDB4A7A-769A-44B2-B199-6A834F6ECDCF}"/>
              </a:ext>
            </a:extLst>
          </p:cNvPr>
          <p:cNvSpPr/>
          <p:nvPr/>
        </p:nvSpPr>
        <p:spPr>
          <a:xfrm>
            <a:off x="827584" y="923699"/>
            <a:ext cx="7128792" cy="5010602"/>
          </a:xfrm>
          <a:prstGeom prst="rect">
            <a:avLst/>
          </a:prstGeom>
        </p:spPr>
        <p:txBody>
          <a:bodyPr wrap="square">
            <a:spAutoFit/>
          </a:bodyPr>
          <a:lstStyle/>
          <a:p>
            <a:pPr marL="285750" indent="-285750">
              <a:lnSpc>
                <a:spcPct val="107000"/>
              </a:lnSpc>
              <a:buFont typeface="Arial" panose="020B0604020202020204" pitchFamily="34" charset="0"/>
              <a:buChar char="•"/>
            </a:pPr>
            <a:r>
              <a:rPr lang="en-NZ" sz="2000" dirty="0">
                <a:solidFill>
                  <a:schemeClr val="tx1">
                    <a:lumMod val="85000"/>
                    <a:lumOff val="15000"/>
                  </a:schemeClr>
                </a:solidFill>
                <a:latin typeface="Candara" panose="020E0502030303020204" pitchFamily="34" charset="0"/>
                <a:ea typeface="Tahoma" panose="020B0604030504040204" pitchFamily="34" charset="0"/>
                <a:cs typeface="Tahoma" panose="020B0604030504040204" pitchFamily="34" charset="0"/>
              </a:rPr>
              <a:t>We all grew up exploring our natural and social worlds and asking questions born of curiosity. We can look at problems, see beyond the obvious, and explore otherwise hard to see connections.</a:t>
            </a:r>
          </a:p>
          <a:p>
            <a:pPr marL="285750" indent="-285750">
              <a:lnSpc>
                <a:spcPct val="107000"/>
              </a:lnSpc>
              <a:buFont typeface="Arial" panose="020B0604020202020204" pitchFamily="34" charset="0"/>
              <a:buChar char="•"/>
            </a:pPr>
            <a:endParaRPr lang="en-NZ" sz="2000" dirty="0">
              <a:solidFill>
                <a:schemeClr val="tx1">
                  <a:lumMod val="85000"/>
                  <a:lumOff val="15000"/>
                </a:schemeClr>
              </a:solidFill>
              <a:latin typeface="Candara" panose="020E050203030302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r>
              <a:rPr lang="en-NZ" sz="2000" dirty="0">
                <a:solidFill>
                  <a:schemeClr val="tx1">
                    <a:lumMod val="85000"/>
                    <a:lumOff val="15000"/>
                  </a:schemeClr>
                </a:solidFill>
                <a:latin typeface="Candara" panose="020E0502030303020204" pitchFamily="34" charset="0"/>
                <a:ea typeface="Tahoma" panose="020B0604030504040204" pitchFamily="34" charset="0"/>
                <a:cs typeface="Tahoma" panose="020B0604030504040204" pitchFamily="34" charset="0"/>
              </a:rPr>
              <a:t>But in many school and workplace settings today knowing the “right answers” is often rewarded over systems-based inquiry and creativity.</a:t>
            </a:r>
          </a:p>
          <a:p>
            <a:pPr marL="285750" indent="-285750">
              <a:lnSpc>
                <a:spcPct val="107000"/>
              </a:lnSpc>
              <a:buFont typeface="Arial" panose="020B0604020202020204" pitchFamily="34" charset="0"/>
              <a:buChar char="•"/>
            </a:pPr>
            <a:endParaRPr lang="en-NZ" sz="2000" dirty="0">
              <a:solidFill>
                <a:schemeClr val="tx1">
                  <a:lumMod val="85000"/>
                  <a:lumOff val="15000"/>
                </a:schemeClr>
              </a:solidFill>
              <a:latin typeface="Candara" panose="020E0502030303020204" pitchFamily="34" charset="0"/>
              <a:ea typeface="Tahoma" panose="020B0604030504040204" pitchFamily="34" charset="0"/>
              <a:cs typeface="Tahoma" panose="020B0604030504040204" pitchFamily="34" charset="0"/>
            </a:endParaRPr>
          </a:p>
          <a:p>
            <a:pPr marL="285750" indent="-285750">
              <a:lnSpc>
                <a:spcPct val="107000"/>
              </a:lnSpc>
              <a:buFont typeface="Arial" panose="020B0604020202020204" pitchFamily="34" charset="0"/>
              <a:buChar char="•"/>
            </a:pPr>
            <a:r>
              <a:rPr lang="en-NZ" sz="2000" dirty="0">
                <a:solidFill>
                  <a:schemeClr val="tx1">
                    <a:lumMod val="85000"/>
                    <a:lumOff val="15000"/>
                  </a:schemeClr>
                </a:solidFill>
                <a:latin typeface="Candara" panose="020E0502030303020204" pitchFamily="34" charset="0"/>
                <a:ea typeface="Tahoma" panose="020B0604030504040204" pitchFamily="34" charset="0"/>
                <a:cs typeface="Tahoma" panose="020B0604030504040204" pitchFamily="34" charset="0"/>
              </a:rPr>
              <a:t>Yet in today’s more crowded, and rapidly changing, world there are fewer instances where all that is needed is a “right answer” – rather there are more perspectives, interconnections and interdependencies to consider!</a:t>
            </a:r>
          </a:p>
          <a:p>
            <a:pPr marL="285750" indent="-285750">
              <a:lnSpc>
                <a:spcPct val="107000"/>
              </a:lnSpc>
              <a:buFont typeface="Arial" panose="020B0604020202020204" pitchFamily="34" charset="0"/>
              <a:buChar char="•"/>
            </a:pPr>
            <a:endParaRPr lang="en-NZ" sz="2000" dirty="0">
              <a:solidFill>
                <a:schemeClr val="bg1">
                  <a:lumMod val="50000"/>
                </a:schemeClr>
              </a:solidFill>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endParaRPr lang="en-NZ" sz="2000" b="1" i="1" dirty="0">
              <a:solidFill>
                <a:schemeClr val="bg1">
                  <a:lumMod val="50000"/>
                </a:schemeClr>
              </a:solidFill>
              <a:cs typeface="Arial" panose="020B0604020202020204" pitchFamily="34" charset="0"/>
            </a:endParaRPr>
          </a:p>
        </p:txBody>
      </p:sp>
      <p:sp>
        <p:nvSpPr>
          <p:cNvPr id="6" name="TextBox 5">
            <a:extLst>
              <a:ext uri="{FF2B5EF4-FFF2-40B4-BE49-F238E27FC236}">
                <a16:creationId xmlns:a16="http://schemas.microsoft.com/office/drawing/2014/main" id="{6DF2AF71-BAF4-4FCB-93CE-19B43EB78920}"/>
              </a:ext>
            </a:extLst>
          </p:cNvPr>
          <p:cNvSpPr txBox="1"/>
          <p:nvPr/>
        </p:nvSpPr>
        <p:spPr>
          <a:xfrm>
            <a:off x="971600" y="116632"/>
            <a:ext cx="6840760" cy="923330"/>
          </a:xfrm>
          <a:prstGeom prst="rect">
            <a:avLst/>
          </a:prstGeom>
          <a:noFill/>
        </p:spPr>
        <p:txBody>
          <a:bodyPr wrap="square" rtlCol="0">
            <a:spAutoFit/>
          </a:bodyPr>
          <a:lstStyle/>
          <a:p>
            <a:r>
              <a:rPr lang="en-NZ" sz="3600" dirty="0">
                <a:solidFill>
                  <a:schemeClr val="tx2"/>
                </a:solidFill>
                <a:latin typeface="Tahoma" panose="020B0604030504040204" pitchFamily="34" charset="0"/>
                <a:ea typeface="Tahoma" panose="020B0604030504040204" pitchFamily="34" charset="0"/>
                <a:cs typeface="Tahoma" panose="020B0604030504040204" pitchFamily="34" charset="0"/>
              </a:rPr>
              <a:t>We are all systems thinkers</a:t>
            </a:r>
            <a:endParaRPr lang="en-NZ" dirty="0">
              <a:solidFill>
                <a:schemeClr val="tx2"/>
              </a:solidFill>
              <a:latin typeface="Tahoma" panose="020B0604030504040204" pitchFamily="34" charset="0"/>
              <a:ea typeface="Tahoma" panose="020B0604030504040204" pitchFamily="34" charset="0"/>
              <a:cs typeface="Tahoma" panose="020B0604030504040204" pitchFamily="34" charset="0"/>
            </a:endParaRPr>
          </a:p>
          <a:p>
            <a:endParaRPr lang="en-NZ" dirty="0">
              <a:solidFill>
                <a:schemeClr val="tx2"/>
              </a:solidFill>
            </a:endParaRPr>
          </a:p>
        </p:txBody>
      </p:sp>
      <p:sp>
        <p:nvSpPr>
          <p:cNvPr id="7" name="TextBox 6">
            <a:extLst>
              <a:ext uri="{FF2B5EF4-FFF2-40B4-BE49-F238E27FC236}">
                <a16:creationId xmlns:a16="http://schemas.microsoft.com/office/drawing/2014/main" id="{2CFC7122-990A-4160-A5A7-3F53AB778F8D}"/>
              </a:ext>
            </a:extLst>
          </p:cNvPr>
          <p:cNvSpPr txBox="1"/>
          <p:nvPr/>
        </p:nvSpPr>
        <p:spPr>
          <a:xfrm>
            <a:off x="971600" y="5472636"/>
            <a:ext cx="7632848" cy="1292662"/>
          </a:xfrm>
          <a:prstGeom prst="rect">
            <a:avLst/>
          </a:prstGeom>
          <a:noFill/>
        </p:spPr>
        <p:txBody>
          <a:bodyPr wrap="square" rtlCol="0">
            <a:spAutoFit/>
          </a:bodyPr>
          <a:lstStyle/>
          <a:p>
            <a:r>
              <a:rPr lang="en-NZ" sz="2000" dirty="0">
                <a:solidFill>
                  <a:schemeClr val="tx2"/>
                </a:solidFill>
                <a:latin typeface="Tahoma" panose="020B0604030504040204" pitchFamily="34" charset="0"/>
                <a:ea typeface="Tahoma" panose="020B0604030504040204" pitchFamily="34" charset="0"/>
                <a:cs typeface="Tahoma" panose="020B0604030504040204" pitchFamily="34" charset="0"/>
              </a:rPr>
              <a:t>Hence the growing interest in learning to strengthen systems thinking practices, and manage organisational cultures that encourage its use in both problem structuring and solution design.</a:t>
            </a:r>
          </a:p>
          <a:p>
            <a:endParaRPr lang="en-NZ" dirty="0">
              <a:solidFill>
                <a:schemeClr val="tx2"/>
              </a:solidFill>
            </a:endParaRPr>
          </a:p>
        </p:txBody>
      </p:sp>
    </p:spTree>
    <p:extLst>
      <p:ext uri="{BB962C8B-B14F-4D97-AF65-F5344CB8AC3E}">
        <p14:creationId xmlns:p14="http://schemas.microsoft.com/office/powerpoint/2010/main" val="3689392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666C53-F309-4A5A-89BA-6D52C5DA801F}"/>
              </a:ext>
            </a:extLst>
          </p:cNvPr>
          <p:cNvSpPr>
            <a:spLocks noGrp="1"/>
          </p:cNvSpPr>
          <p:nvPr>
            <p:ph type="sldNum" sz="quarter" idx="12"/>
          </p:nvPr>
        </p:nvSpPr>
        <p:spPr>
          <a:xfrm>
            <a:off x="8557826" y="6459485"/>
            <a:ext cx="561975" cy="365125"/>
          </a:xfrm>
        </p:spPr>
        <p:txBody>
          <a:bodyPr/>
          <a:lstStyle/>
          <a:p>
            <a:fld id="{F38DF745-7D3F-47F4-83A3-874385CFAA69}" type="slidenum">
              <a:rPr lang="en-US" smtClean="0"/>
              <a:pPr/>
              <a:t>40</a:t>
            </a:fld>
            <a:endParaRPr lang="en-US"/>
          </a:p>
        </p:txBody>
      </p:sp>
      <p:pic>
        <p:nvPicPr>
          <p:cNvPr id="3" name="Picture 2">
            <a:extLst>
              <a:ext uri="{FF2B5EF4-FFF2-40B4-BE49-F238E27FC236}">
                <a16:creationId xmlns:a16="http://schemas.microsoft.com/office/drawing/2014/main" id="{59DB51A1-E272-42EA-B940-4252CEC02D9F}"/>
              </a:ext>
            </a:extLst>
          </p:cNvPr>
          <p:cNvPicPr>
            <a:picLocks noChangeAspect="1"/>
          </p:cNvPicPr>
          <p:nvPr/>
        </p:nvPicPr>
        <p:blipFill>
          <a:blip r:embed="rId3"/>
          <a:stretch>
            <a:fillRect/>
          </a:stretch>
        </p:blipFill>
        <p:spPr>
          <a:xfrm>
            <a:off x="299428" y="1421005"/>
            <a:ext cx="8676520" cy="4015989"/>
          </a:xfrm>
          <a:prstGeom prst="rect">
            <a:avLst/>
          </a:prstGeom>
          <a:solidFill>
            <a:srgbClr val="FCFE92"/>
          </a:solidFill>
        </p:spPr>
      </p:pic>
      <p:sp>
        <p:nvSpPr>
          <p:cNvPr id="4" name="Title 1">
            <a:extLst>
              <a:ext uri="{FF2B5EF4-FFF2-40B4-BE49-F238E27FC236}">
                <a16:creationId xmlns:a16="http://schemas.microsoft.com/office/drawing/2014/main" id="{9C2B0DE3-EE23-4613-AF61-52D2F21E081E}"/>
              </a:ext>
            </a:extLst>
          </p:cNvPr>
          <p:cNvSpPr txBox="1">
            <a:spLocks/>
          </p:cNvSpPr>
          <p:nvPr/>
        </p:nvSpPr>
        <p:spPr>
          <a:xfrm>
            <a:off x="168052" y="296080"/>
            <a:ext cx="8807896" cy="84358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2400" dirty="0">
                <a:solidFill>
                  <a:schemeClr val="tx2"/>
                </a:solidFill>
                <a:latin typeface="+mn-lt"/>
              </a:rPr>
              <a:t>… and helps develop monitoring and evaluation plans along with activity plans</a:t>
            </a:r>
          </a:p>
        </p:txBody>
      </p:sp>
      <p:pic>
        <p:nvPicPr>
          <p:cNvPr id="5" name="Picture 4">
            <a:hlinkClick r:id="rId4"/>
            <a:extLst>
              <a:ext uri="{FF2B5EF4-FFF2-40B4-BE49-F238E27FC236}">
                <a16:creationId xmlns:a16="http://schemas.microsoft.com/office/drawing/2014/main" id="{1D27D51A-033B-43C1-97F3-83C0573DF822}"/>
              </a:ext>
            </a:extLst>
          </p:cNvPr>
          <p:cNvPicPr>
            <a:picLocks noChangeAspect="1"/>
          </p:cNvPicPr>
          <p:nvPr/>
        </p:nvPicPr>
        <p:blipFill>
          <a:blip r:embed="rId5"/>
          <a:stretch>
            <a:fillRect/>
          </a:stretch>
        </p:blipFill>
        <p:spPr>
          <a:xfrm>
            <a:off x="3166466" y="6468722"/>
            <a:ext cx="987840" cy="364090"/>
          </a:xfrm>
          <a:prstGeom prst="rect">
            <a:avLst/>
          </a:prstGeom>
        </p:spPr>
      </p:pic>
      <p:sp>
        <p:nvSpPr>
          <p:cNvPr id="6" name="TextBox 5">
            <a:extLst>
              <a:ext uri="{FF2B5EF4-FFF2-40B4-BE49-F238E27FC236}">
                <a16:creationId xmlns:a16="http://schemas.microsoft.com/office/drawing/2014/main" id="{F6EE422A-187A-4631-B2C3-A410C5EBEF78}"/>
              </a:ext>
            </a:extLst>
          </p:cNvPr>
          <p:cNvSpPr txBox="1"/>
          <p:nvPr/>
        </p:nvSpPr>
        <p:spPr>
          <a:xfrm>
            <a:off x="4139952" y="6468722"/>
            <a:ext cx="3808991"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6" action="ppaction://hlinkfile"/>
              </a:rPr>
              <a:t>Planning, monitoring &amp; evaluation – closing the loop</a:t>
            </a:r>
            <a:endParaRPr lang="en-NZ"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ADBD73B-5886-490C-B928-6F50BD08BBCA}"/>
              </a:ext>
            </a:extLst>
          </p:cNvPr>
          <p:cNvSpPr txBox="1"/>
          <p:nvPr/>
        </p:nvSpPr>
        <p:spPr>
          <a:xfrm>
            <a:off x="1619672" y="6468721"/>
            <a:ext cx="1707807"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spTree>
    <p:extLst>
      <p:ext uri="{BB962C8B-B14F-4D97-AF65-F5344CB8AC3E}">
        <p14:creationId xmlns:p14="http://schemas.microsoft.com/office/powerpoint/2010/main" val="3023532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18DDF-554A-4E96-950D-20DFBE946907}"/>
              </a:ext>
            </a:extLst>
          </p:cNvPr>
          <p:cNvSpPr>
            <a:spLocks noGrp="1"/>
          </p:cNvSpPr>
          <p:nvPr>
            <p:ph type="sldNum" sz="quarter" idx="12"/>
          </p:nvPr>
        </p:nvSpPr>
        <p:spPr>
          <a:xfrm>
            <a:off x="8461270" y="6392433"/>
            <a:ext cx="561975" cy="365125"/>
          </a:xfrm>
        </p:spPr>
        <p:txBody>
          <a:bodyPr/>
          <a:lstStyle/>
          <a:p>
            <a:fld id="{F38DF745-7D3F-47F4-83A3-874385CFAA69}" type="slidenum">
              <a:rPr lang="en-US" smtClean="0"/>
              <a:pPr/>
              <a:t>41</a:t>
            </a:fld>
            <a:endParaRPr lang="en-US" dirty="0"/>
          </a:p>
        </p:txBody>
      </p:sp>
      <p:sp>
        <p:nvSpPr>
          <p:cNvPr id="20" name="Oval 19">
            <a:extLst>
              <a:ext uri="{FF2B5EF4-FFF2-40B4-BE49-F238E27FC236}">
                <a16:creationId xmlns:a16="http://schemas.microsoft.com/office/drawing/2014/main" id="{32F5CF24-8808-465D-8949-DFED759F9EF5}"/>
              </a:ext>
            </a:extLst>
          </p:cNvPr>
          <p:cNvSpPr/>
          <p:nvPr/>
        </p:nvSpPr>
        <p:spPr>
          <a:xfrm>
            <a:off x="2772437" y="2283687"/>
            <a:ext cx="4165619" cy="27497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200" dirty="0"/>
          </a:p>
        </p:txBody>
      </p:sp>
      <p:sp>
        <p:nvSpPr>
          <p:cNvPr id="28" name="TextBox 27">
            <a:extLst>
              <a:ext uri="{FF2B5EF4-FFF2-40B4-BE49-F238E27FC236}">
                <a16:creationId xmlns:a16="http://schemas.microsoft.com/office/drawing/2014/main" id="{D5B69836-931E-4441-8048-DE2FEF542CF0}"/>
              </a:ext>
            </a:extLst>
          </p:cNvPr>
          <p:cNvSpPr txBox="1"/>
          <p:nvPr/>
        </p:nvSpPr>
        <p:spPr>
          <a:xfrm>
            <a:off x="3289583" y="3085760"/>
            <a:ext cx="3057617" cy="707886"/>
          </a:xfrm>
          <a:prstGeom prst="rect">
            <a:avLst/>
          </a:prstGeom>
          <a:noFill/>
          <a:ln>
            <a:noFill/>
          </a:ln>
        </p:spPr>
        <p:txBody>
          <a:bodyPr wrap="square" rtlCol="0">
            <a:spAutoFit/>
          </a:bodyPr>
          <a:lstStyle/>
          <a:p>
            <a:pPr algn="ctr"/>
            <a:r>
              <a:rPr lang="en-NZ" sz="2000" b="1" dirty="0">
                <a:solidFill>
                  <a:schemeClr val="bg1"/>
                </a:solidFill>
                <a:latin typeface="Arial" panose="020B0604020202020204" pitchFamily="34" charset="0"/>
                <a:cs typeface="Arial" panose="020B0604020202020204" pitchFamily="34" charset="0"/>
              </a:rPr>
              <a:t>Dialogue &amp; collaboration</a:t>
            </a:r>
          </a:p>
        </p:txBody>
      </p:sp>
      <p:sp>
        <p:nvSpPr>
          <p:cNvPr id="9" name="Content Placeholder 2">
            <a:extLst>
              <a:ext uri="{FF2B5EF4-FFF2-40B4-BE49-F238E27FC236}">
                <a16:creationId xmlns:a16="http://schemas.microsoft.com/office/drawing/2014/main" id="{ED097BDC-C4EB-449A-A347-EA18A76F02CB}"/>
              </a:ext>
            </a:extLst>
          </p:cNvPr>
          <p:cNvSpPr txBox="1">
            <a:spLocks/>
          </p:cNvSpPr>
          <p:nvPr/>
        </p:nvSpPr>
        <p:spPr>
          <a:xfrm>
            <a:off x="2827943" y="5603055"/>
            <a:ext cx="2952328" cy="1368152"/>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NZ" sz="2000" i="1" dirty="0">
                <a:solidFill>
                  <a:schemeClr val="tx1"/>
                </a:solidFill>
                <a:latin typeface="Arial" panose="020B0604020202020204" pitchFamily="34" charset="0"/>
                <a:cs typeface="Arial" panose="020B0604020202020204" pitchFamily="34" charset="0"/>
              </a:rPr>
              <a:t>Implementation by organizations, other key stakeholders</a:t>
            </a:r>
          </a:p>
          <a:p>
            <a:endParaRPr lang="en-NZ" sz="2250" dirty="0">
              <a:solidFill>
                <a:schemeClr val="tx1"/>
              </a:solidFill>
              <a:latin typeface="Arial" panose="020B0604020202020204" pitchFamily="34" charset="0"/>
              <a:cs typeface="Arial" panose="020B0604020202020204" pitchFamily="34" charset="0"/>
            </a:endParaRPr>
          </a:p>
          <a:p>
            <a:endParaRPr lang="en-NZ" sz="2250" dirty="0">
              <a:solidFill>
                <a:schemeClr val="tx1"/>
              </a:solidFill>
              <a:latin typeface="Arial" panose="020B0604020202020204" pitchFamily="34" charset="0"/>
              <a:cs typeface="Arial" panose="020B0604020202020204" pitchFamily="34" charset="0"/>
            </a:endParaRPr>
          </a:p>
          <a:p>
            <a:endParaRPr lang="en-NZ" dirty="0">
              <a:solidFill>
                <a:schemeClr val="tx1">
                  <a:lumMod val="65000"/>
                  <a:lumOff val="35000"/>
                </a:schemeClr>
              </a:solidFill>
            </a:endParaRPr>
          </a:p>
        </p:txBody>
      </p:sp>
      <p:sp>
        <p:nvSpPr>
          <p:cNvPr id="13" name="Arrow: Bent 12">
            <a:extLst>
              <a:ext uri="{FF2B5EF4-FFF2-40B4-BE49-F238E27FC236}">
                <a16:creationId xmlns:a16="http://schemas.microsoft.com/office/drawing/2014/main" id="{77239F34-F3D3-4EF7-BE45-2E18D0D1852F}"/>
              </a:ext>
            </a:extLst>
          </p:cNvPr>
          <p:cNvSpPr/>
          <p:nvPr/>
        </p:nvSpPr>
        <p:spPr>
          <a:xfrm rot="10800000">
            <a:off x="6330786" y="3987090"/>
            <a:ext cx="1933380" cy="2485632"/>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4" name="Arrow: Bent 13">
            <a:extLst>
              <a:ext uri="{FF2B5EF4-FFF2-40B4-BE49-F238E27FC236}">
                <a16:creationId xmlns:a16="http://schemas.microsoft.com/office/drawing/2014/main" id="{A8A59F09-ED05-44F5-99FC-9E6F500E9407}"/>
              </a:ext>
            </a:extLst>
          </p:cNvPr>
          <p:cNvSpPr/>
          <p:nvPr/>
        </p:nvSpPr>
        <p:spPr>
          <a:xfrm rot="16200000">
            <a:off x="923060" y="4813888"/>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15" name="Arrow: Bent 14">
            <a:extLst>
              <a:ext uri="{FF2B5EF4-FFF2-40B4-BE49-F238E27FC236}">
                <a16:creationId xmlns:a16="http://schemas.microsoft.com/office/drawing/2014/main" id="{94021450-048C-46B7-AC4E-4F171369CEDD}"/>
              </a:ext>
            </a:extLst>
          </p:cNvPr>
          <p:cNvSpPr/>
          <p:nvPr/>
        </p:nvSpPr>
        <p:spPr>
          <a:xfrm>
            <a:off x="1074872" y="1748494"/>
            <a:ext cx="1578757" cy="15121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4" name="Arrow: Bent 43">
            <a:extLst>
              <a:ext uri="{FF2B5EF4-FFF2-40B4-BE49-F238E27FC236}">
                <a16:creationId xmlns:a16="http://schemas.microsoft.com/office/drawing/2014/main" id="{A6A28142-8B1B-4133-84DB-7F5288C5A066}"/>
              </a:ext>
            </a:extLst>
          </p:cNvPr>
          <p:cNvSpPr/>
          <p:nvPr/>
        </p:nvSpPr>
        <p:spPr>
          <a:xfrm rot="16200000">
            <a:off x="934215" y="4846970"/>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45" name="Arrow: Bent 44">
            <a:extLst>
              <a:ext uri="{FF2B5EF4-FFF2-40B4-BE49-F238E27FC236}">
                <a16:creationId xmlns:a16="http://schemas.microsoft.com/office/drawing/2014/main" id="{81F8A556-D163-45FE-81FD-4A74E1AA3136}"/>
              </a:ext>
            </a:extLst>
          </p:cNvPr>
          <p:cNvSpPr/>
          <p:nvPr/>
        </p:nvSpPr>
        <p:spPr>
          <a:xfrm>
            <a:off x="1086027" y="1781576"/>
            <a:ext cx="1578757" cy="1512168"/>
          </a:xfrm>
          <a:prstGeom prst="ben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NZ">
              <a:solidFill>
                <a:schemeClr val="tx1"/>
              </a:solidFill>
            </a:endParaRPr>
          </a:p>
        </p:txBody>
      </p:sp>
      <p:sp>
        <p:nvSpPr>
          <p:cNvPr id="35" name="TextBox 34">
            <a:extLst>
              <a:ext uri="{FF2B5EF4-FFF2-40B4-BE49-F238E27FC236}">
                <a16:creationId xmlns:a16="http://schemas.microsoft.com/office/drawing/2014/main" id="{4F196800-5FBD-4C45-AFD6-AF57FBA5A725}"/>
              </a:ext>
            </a:extLst>
          </p:cNvPr>
          <p:cNvSpPr txBox="1"/>
          <p:nvPr/>
        </p:nvSpPr>
        <p:spPr>
          <a:xfrm>
            <a:off x="6459428" y="1815522"/>
            <a:ext cx="629997"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5400" b="1" dirty="0">
                <a:solidFill>
                  <a:schemeClr val="tx2"/>
                </a:solidFill>
              </a:rPr>
              <a:t>+</a:t>
            </a:r>
          </a:p>
        </p:txBody>
      </p:sp>
      <p:sp>
        <p:nvSpPr>
          <p:cNvPr id="7" name="Rectangle: Rounded Corners 6">
            <a:extLst>
              <a:ext uri="{FF2B5EF4-FFF2-40B4-BE49-F238E27FC236}">
                <a16:creationId xmlns:a16="http://schemas.microsoft.com/office/drawing/2014/main" id="{CF714E36-B5BF-4235-BB71-127F4A2D85D6}"/>
              </a:ext>
            </a:extLst>
          </p:cNvPr>
          <p:cNvSpPr/>
          <p:nvPr/>
        </p:nvSpPr>
        <p:spPr>
          <a:xfrm>
            <a:off x="6287650" y="2650735"/>
            <a:ext cx="2662610" cy="108012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a:extLst>
              <a:ext uri="{FF2B5EF4-FFF2-40B4-BE49-F238E27FC236}">
                <a16:creationId xmlns:a16="http://schemas.microsoft.com/office/drawing/2014/main" id="{134033FA-8646-45D7-BC55-4C46B2A0E318}"/>
              </a:ext>
            </a:extLst>
          </p:cNvPr>
          <p:cNvSpPr txBox="1"/>
          <p:nvPr/>
        </p:nvSpPr>
        <p:spPr>
          <a:xfrm>
            <a:off x="6608853" y="2757753"/>
            <a:ext cx="1253364" cy="261610"/>
          </a:xfrm>
          <a:prstGeom prst="rect">
            <a:avLst/>
          </a:prstGeom>
          <a:noFill/>
        </p:spPr>
        <p:txBody>
          <a:bodyPr wrap="square" rtlCol="0">
            <a:spAutoFit/>
          </a:bodyPr>
          <a:lstStyle/>
          <a:p>
            <a:r>
              <a:rPr lang="en-NZ" sz="1100" i="1" dirty="0"/>
              <a:t>Leverage points</a:t>
            </a:r>
          </a:p>
        </p:txBody>
      </p:sp>
      <p:sp>
        <p:nvSpPr>
          <p:cNvPr id="12" name="TextBox 11">
            <a:extLst>
              <a:ext uri="{FF2B5EF4-FFF2-40B4-BE49-F238E27FC236}">
                <a16:creationId xmlns:a16="http://schemas.microsoft.com/office/drawing/2014/main" id="{79506B36-FD66-4E47-AEFD-FF6870044E71}"/>
              </a:ext>
            </a:extLst>
          </p:cNvPr>
          <p:cNvSpPr txBox="1"/>
          <p:nvPr/>
        </p:nvSpPr>
        <p:spPr>
          <a:xfrm>
            <a:off x="6624518" y="3388080"/>
            <a:ext cx="2305844" cy="276999"/>
          </a:xfrm>
          <a:prstGeom prst="rect">
            <a:avLst/>
          </a:prstGeom>
          <a:noFill/>
        </p:spPr>
        <p:txBody>
          <a:bodyPr wrap="square" rtlCol="0">
            <a:spAutoFit/>
          </a:bodyPr>
          <a:lstStyle/>
          <a:p>
            <a:r>
              <a:rPr lang="en-NZ" sz="1200" i="1" dirty="0"/>
              <a:t>Short term and long term goals</a:t>
            </a:r>
          </a:p>
        </p:txBody>
      </p:sp>
      <p:sp>
        <p:nvSpPr>
          <p:cNvPr id="34" name="TextBox 33">
            <a:extLst>
              <a:ext uri="{FF2B5EF4-FFF2-40B4-BE49-F238E27FC236}">
                <a16:creationId xmlns:a16="http://schemas.microsoft.com/office/drawing/2014/main" id="{7E592593-86D7-4317-B85B-8D9FAEEA84AD}"/>
              </a:ext>
            </a:extLst>
          </p:cNvPr>
          <p:cNvSpPr txBox="1"/>
          <p:nvPr/>
        </p:nvSpPr>
        <p:spPr>
          <a:xfrm>
            <a:off x="7803368" y="2776654"/>
            <a:ext cx="1253364" cy="261610"/>
          </a:xfrm>
          <a:prstGeom prst="rect">
            <a:avLst/>
          </a:prstGeom>
          <a:noFill/>
        </p:spPr>
        <p:txBody>
          <a:bodyPr wrap="square" rtlCol="0">
            <a:spAutoFit/>
          </a:bodyPr>
          <a:lstStyle/>
          <a:p>
            <a:r>
              <a:rPr lang="en-NZ" sz="1100" i="1" dirty="0"/>
              <a:t>Action plans</a:t>
            </a:r>
          </a:p>
        </p:txBody>
      </p:sp>
      <p:sp>
        <p:nvSpPr>
          <p:cNvPr id="16" name="TextBox 15">
            <a:extLst>
              <a:ext uri="{FF2B5EF4-FFF2-40B4-BE49-F238E27FC236}">
                <a16:creationId xmlns:a16="http://schemas.microsoft.com/office/drawing/2014/main" id="{F9E1F191-3F0E-4F94-B878-791E03543BF2}"/>
              </a:ext>
            </a:extLst>
          </p:cNvPr>
          <p:cNvSpPr txBox="1"/>
          <p:nvPr/>
        </p:nvSpPr>
        <p:spPr>
          <a:xfrm>
            <a:off x="6424050" y="3057165"/>
            <a:ext cx="2415142" cy="369332"/>
          </a:xfrm>
          <a:prstGeom prst="rect">
            <a:avLst/>
          </a:prstGeom>
          <a:noFill/>
        </p:spPr>
        <p:txBody>
          <a:bodyPr wrap="square" rtlCol="0">
            <a:spAutoFit/>
          </a:bodyPr>
          <a:lstStyle/>
          <a:p>
            <a:r>
              <a:rPr lang="en-NZ" b="1" dirty="0">
                <a:latin typeface="Arial" panose="020B0604020202020204" pitchFamily="34" charset="0"/>
                <a:cs typeface="Arial" panose="020B0604020202020204" pitchFamily="34" charset="0"/>
              </a:rPr>
              <a:t>Co-design solutions</a:t>
            </a:r>
          </a:p>
        </p:txBody>
      </p:sp>
      <p:sp>
        <p:nvSpPr>
          <p:cNvPr id="3" name="TextBox 2">
            <a:extLst>
              <a:ext uri="{FF2B5EF4-FFF2-40B4-BE49-F238E27FC236}">
                <a16:creationId xmlns:a16="http://schemas.microsoft.com/office/drawing/2014/main" id="{7DF89969-B114-4531-8FA8-21EAC9835669}"/>
              </a:ext>
            </a:extLst>
          </p:cNvPr>
          <p:cNvSpPr txBox="1"/>
          <p:nvPr/>
        </p:nvSpPr>
        <p:spPr>
          <a:xfrm>
            <a:off x="5227960" y="3843092"/>
            <a:ext cx="1688342" cy="276999"/>
          </a:xfrm>
          <a:prstGeom prst="rect">
            <a:avLst/>
          </a:prstGeom>
          <a:noFill/>
        </p:spPr>
        <p:txBody>
          <a:bodyPr wrap="square" rtlCol="0">
            <a:spAutoFit/>
          </a:bodyPr>
          <a:lstStyle/>
          <a:p>
            <a:r>
              <a:rPr lang="en-NZ" sz="1200" i="1" dirty="0">
                <a:solidFill>
                  <a:schemeClr val="bg1"/>
                </a:solidFill>
              </a:rPr>
              <a:t>Multiple perspectives</a:t>
            </a:r>
          </a:p>
        </p:txBody>
      </p:sp>
      <p:sp>
        <p:nvSpPr>
          <p:cNvPr id="37" name="TextBox 36">
            <a:extLst>
              <a:ext uri="{FF2B5EF4-FFF2-40B4-BE49-F238E27FC236}">
                <a16:creationId xmlns:a16="http://schemas.microsoft.com/office/drawing/2014/main" id="{034F400B-0018-42EF-96F5-D27DC564D815}"/>
              </a:ext>
            </a:extLst>
          </p:cNvPr>
          <p:cNvSpPr txBox="1"/>
          <p:nvPr/>
        </p:nvSpPr>
        <p:spPr>
          <a:xfrm>
            <a:off x="3462633" y="3908537"/>
            <a:ext cx="1688342" cy="276999"/>
          </a:xfrm>
          <a:prstGeom prst="rect">
            <a:avLst/>
          </a:prstGeom>
          <a:noFill/>
        </p:spPr>
        <p:txBody>
          <a:bodyPr wrap="square" rtlCol="0">
            <a:spAutoFit/>
          </a:bodyPr>
          <a:lstStyle/>
          <a:p>
            <a:r>
              <a:rPr lang="en-NZ" sz="1200" i="1" dirty="0">
                <a:solidFill>
                  <a:schemeClr val="bg1"/>
                </a:solidFill>
              </a:rPr>
              <a:t>Managing conflict</a:t>
            </a:r>
          </a:p>
        </p:txBody>
      </p:sp>
      <p:sp>
        <p:nvSpPr>
          <p:cNvPr id="39" name="TextBox 38">
            <a:extLst>
              <a:ext uri="{FF2B5EF4-FFF2-40B4-BE49-F238E27FC236}">
                <a16:creationId xmlns:a16="http://schemas.microsoft.com/office/drawing/2014/main" id="{F6D9D69C-74BD-4B09-8478-BD5F93838DA8}"/>
              </a:ext>
            </a:extLst>
          </p:cNvPr>
          <p:cNvSpPr txBox="1"/>
          <p:nvPr/>
        </p:nvSpPr>
        <p:spPr>
          <a:xfrm>
            <a:off x="3894964" y="4311951"/>
            <a:ext cx="2177167" cy="461665"/>
          </a:xfrm>
          <a:prstGeom prst="rect">
            <a:avLst/>
          </a:prstGeom>
          <a:noFill/>
        </p:spPr>
        <p:txBody>
          <a:bodyPr wrap="square" rtlCol="0">
            <a:spAutoFit/>
          </a:bodyPr>
          <a:lstStyle/>
          <a:p>
            <a:r>
              <a:rPr lang="en-NZ" sz="1200" i="1" dirty="0">
                <a:solidFill>
                  <a:schemeClr val="bg1"/>
                </a:solidFill>
              </a:rPr>
              <a:t>Recognising different knowledge systems and cultures</a:t>
            </a:r>
          </a:p>
        </p:txBody>
      </p:sp>
      <p:sp>
        <p:nvSpPr>
          <p:cNvPr id="11" name="Rectangle: Rounded Corners 10">
            <a:extLst>
              <a:ext uri="{FF2B5EF4-FFF2-40B4-BE49-F238E27FC236}">
                <a16:creationId xmlns:a16="http://schemas.microsoft.com/office/drawing/2014/main" id="{AC9A1531-6751-4EFA-B34B-1A6D217CEDD8}"/>
              </a:ext>
            </a:extLst>
          </p:cNvPr>
          <p:cNvSpPr/>
          <p:nvPr/>
        </p:nvSpPr>
        <p:spPr>
          <a:xfrm>
            <a:off x="2761282" y="1479922"/>
            <a:ext cx="3543959" cy="1169545"/>
          </a:xfrm>
          <a:prstGeom prst="roundRect">
            <a:avLst/>
          </a:prstGeom>
          <a:solidFill>
            <a:srgbClr val="CBA9E5"/>
          </a:solidFill>
          <a:ln>
            <a:solidFill>
              <a:srgbClr val="CBA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9">
            <a:extLst>
              <a:ext uri="{FF2B5EF4-FFF2-40B4-BE49-F238E27FC236}">
                <a16:creationId xmlns:a16="http://schemas.microsoft.com/office/drawing/2014/main" id="{92922F56-5FB2-47BB-B211-BE432ACDA878}"/>
              </a:ext>
            </a:extLst>
          </p:cNvPr>
          <p:cNvGrpSpPr/>
          <p:nvPr/>
        </p:nvGrpSpPr>
        <p:grpSpPr>
          <a:xfrm>
            <a:off x="2841336" y="1567837"/>
            <a:ext cx="3383849" cy="924269"/>
            <a:chOff x="3060309" y="1775490"/>
            <a:chExt cx="3383849" cy="924269"/>
          </a:xfrm>
        </p:grpSpPr>
        <p:sp>
          <p:nvSpPr>
            <p:cNvPr id="23" name="TextBox 22">
              <a:extLst>
                <a:ext uri="{FF2B5EF4-FFF2-40B4-BE49-F238E27FC236}">
                  <a16:creationId xmlns:a16="http://schemas.microsoft.com/office/drawing/2014/main" id="{9B0A9639-18D0-4327-93C4-0A996E8EAA8F}"/>
                </a:ext>
              </a:extLst>
            </p:cNvPr>
            <p:cNvSpPr txBox="1"/>
            <p:nvPr/>
          </p:nvSpPr>
          <p:spPr>
            <a:xfrm>
              <a:off x="3060309" y="1775490"/>
              <a:ext cx="3383849" cy="707886"/>
            </a:xfrm>
            <a:prstGeom prst="rect">
              <a:avLst/>
            </a:prstGeom>
            <a:noFill/>
            <a:ln>
              <a:noFill/>
            </a:ln>
          </p:spPr>
          <p:txBody>
            <a:bodyPr wrap="square" rtlCol="0">
              <a:spAutoFit/>
            </a:bodyPr>
            <a:lstStyle/>
            <a:p>
              <a:pPr algn="ctr"/>
              <a:r>
                <a:rPr lang="en-NZ" sz="2000" b="1" dirty="0">
                  <a:latin typeface="Arial" panose="020B0604020202020204" pitchFamily="34" charset="0"/>
                  <a:cs typeface="Arial" panose="020B0604020202020204" pitchFamily="34" charset="0"/>
                </a:rPr>
                <a:t>Understanding the system</a:t>
              </a:r>
            </a:p>
          </p:txBody>
        </p:sp>
        <p:sp>
          <p:nvSpPr>
            <p:cNvPr id="25" name="TextBox 24">
              <a:extLst>
                <a:ext uri="{FF2B5EF4-FFF2-40B4-BE49-F238E27FC236}">
                  <a16:creationId xmlns:a16="http://schemas.microsoft.com/office/drawing/2014/main" id="{FC1A2A85-9981-449B-979B-D08080D20D9F}"/>
                </a:ext>
              </a:extLst>
            </p:cNvPr>
            <p:cNvSpPr txBox="1"/>
            <p:nvPr/>
          </p:nvSpPr>
          <p:spPr>
            <a:xfrm>
              <a:off x="3300095" y="2222648"/>
              <a:ext cx="1648852" cy="154488"/>
            </a:xfrm>
            <a:prstGeom prst="rect">
              <a:avLst/>
            </a:prstGeom>
            <a:noFill/>
            <a:ln>
              <a:noFill/>
            </a:ln>
          </p:spPr>
          <p:txBody>
            <a:bodyPr wrap="square" rtlCol="0">
              <a:spAutoFit/>
            </a:bodyPr>
            <a:lstStyle/>
            <a:p>
              <a:r>
                <a:rPr lang="en-NZ" sz="1200" i="1" dirty="0"/>
                <a:t>Influences</a:t>
              </a:r>
            </a:p>
          </p:txBody>
        </p:sp>
        <p:sp>
          <p:nvSpPr>
            <p:cNvPr id="26" name="TextBox 25">
              <a:extLst>
                <a:ext uri="{FF2B5EF4-FFF2-40B4-BE49-F238E27FC236}">
                  <a16:creationId xmlns:a16="http://schemas.microsoft.com/office/drawing/2014/main" id="{4ECA2CC3-FCB9-4F76-8106-C9BB1027BDFD}"/>
                </a:ext>
              </a:extLst>
            </p:cNvPr>
            <p:cNvSpPr txBox="1"/>
            <p:nvPr/>
          </p:nvSpPr>
          <p:spPr>
            <a:xfrm>
              <a:off x="4442754" y="2129199"/>
              <a:ext cx="1648852" cy="154488"/>
            </a:xfrm>
            <a:prstGeom prst="rect">
              <a:avLst/>
            </a:prstGeom>
            <a:noFill/>
            <a:ln>
              <a:noFill/>
            </a:ln>
          </p:spPr>
          <p:txBody>
            <a:bodyPr wrap="square" rtlCol="0">
              <a:spAutoFit/>
            </a:bodyPr>
            <a:lstStyle/>
            <a:p>
              <a:r>
                <a:rPr lang="en-NZ" sz="1200" i="1" dirty="0"/>
                <a:t>Boundaries</a:t>
              </a:r>
            </a:p>
          </p:txBody>
        </p:sp>
        <p:sp>
          <p:nvSpPr>
            <p:cNvPr id="27" name="TextBox 26">
              <a:extLst>
                <a:ext uri="{FF2B5EF4-FFF2-40B4-BE49-F238E27FC236}">
                  <a16:creationId xmlns:a16="http://schemas.microsoft.com/office/drawing/2014/main" id="{73CDA9DC-6B1D-4E16-BCB2-0647754ED793}"/>
                </a:ext>
              </a:extLst>
            </p:cNvPr>
            <p:cNvSpPr txBox="1"/>
            <p:nvPr/>
          </p:nvSpPr>
          <p:spPr>
            <a:xfrm>
              <a:off x="3855650" y="2422760"/>
              <a:ext cx="1462235" cy="276999"/>
            </a:xfrm>
            <a:prstGeom prst="rect">
              <a:avLst/>
            </a:prstGeom>
            <a:noFill/>
            <a:ln>
              <a:noFill/>
            </a:ln>
          </p:spPr>
          <p:txBody>
            <a:bodyPr wrap="square" rtlCol="0">
              <a:spAutoFit/>
            </a:bodyPr>
            <a:lstStyle/>
            <a:p>
              <a:r>
                <a:rPr lang="en-NZ" sz="1200" i="1" dirty="0"/>
                <a:t>Interrelationship</a:t>
              </a:r>
            </a:p>
          </p:txBody>
        </p:sp>
      </p:grpSp>
      <p:sp>
        <p:nvSpPr>
          <p:cNvPr id="8" name="Rectangle: Rounded Corners 7">
            <a:extLst>
              <a:ext uri="{FF2B5EF4-FFF2-40B4-BE49-F238E27FC236}">
                <a16:creationId xmlns:a16="http://schemas.microsoft.com/office/drawing/2014/main" id="{45609436-BE17-4745-B4AB-7D3F3D127C4E}"/>
              </a:ext>
            </a:extLst>
          </p:cNvPr>
          <p:cNvSpPr/>
          <p:nvPr/>
        </p:nvSpPr>
        <p:spPr>
          <a:xfrm>
            <a:off x="156569" y="3448845"/>
            <a:ext cx="3111738" cy="1207034"/>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8" name="Group 17">
            <a:extLst>
              <a:ext uri="{FF2B5EF4-FFF2-40B4-BE49-F238E27FC236}">
                <a16:creationId xmlns:a16="http://schemas.microsoft.com/office/drawing/2014/main" id="{80CC7D32-1A83-438C-889A-4DBA51BD26B7}"/>
              </a:ext>
            </a:extLst>
          </p:cNvPr>
          <p:cNvGrpSpPr/>
          <p:nvPr/>
        </p:nvGrpSpPr>
        <p:grpSpPr>
          <a:xfrm>
            <a:off x="261294" y="3593861"/>
            <a:ext cx="2813154" cy="947216"/>
            <a:chOff x="183669" y="3546247"/>
            <a:chExt cx="2813154" cy="947216"/>
          </a:xfrm>
        </p:grpSpPr>
        <p:grpSp>
          <p:nvGrpSpPr>
            <p:cNvPr id="38" name="Group 37">
              <a:extLst>
                <a:ext uri="{FF2B5EF4-FFF2-40B4-BE49-F238E27FC236}">
                  <a16:creationId xmlns:a16="http://schemas.microsoft.com/office/drawing/2014/main" id="{3C956D2F-D0D9-4540-B97C-B54AFB5C9492}"/>
                </a:ext>
              </a:extLst>
            </p:cNvPr>
            <p:cNvGrpSpPr/>
            <p:nvPr/>
          </p:nvGrpSpPr>
          <p:grpSpPr>
            <a:xfrm>
              <a:off x="620559" y="3546247"/>
              <a:ext cx="2376264" cy="947216"/>
              <a:chOff x="232051" y="3343818"/>
              <a:chExt cx="2376264" cy="947216"/>
            </a:xfrm>
          </p:grpSpPr>
          <p:sp>
            <p:nvSpPr>
              <p:cNvPr id="17" name="TextBox 16">
                <a:extLst>
                  <a:ext uri="{FF2B5EF4-FFF2-40B4-BE49-F238E27FC236}">
                    <a16:creationId xmlns:a16="http://schemas.microsoft.com/office/drawing/2014/main" id="{F2B84429-0935-4DD1-8793-1963834AB0C4}"/>
                  </a:ext>
                </a:extLst>
              </p:cNvPr>
              <p:cNvSpPr txBox="1"/>
              <p:nvPr/>
            </p:nvSpPr>
            <p:spPr>
              <a:xfrm>
                <a:off x="232051" y="3582997"/>
                <a:ext cx="2376264" cy="400110"/>
              </a:xfrm>
              <a:prstGeom prst="rect">
                <a:avLst/>
              </a:prstGeom>
              <a:noFill/>
            </p:spPr>
            <p:txBody>
              <a:bodyPr wrap="square" rtlCol="0">
                <a:spAutoFit/>
              </a:bodyPr>
              <a:lstStyle/>
              <a:p>
                <a:r>
                  <a:rPr lang="en-NZ" sz="2000" b="1" dirty="0">
                    <a:latin typeface="Arial" panose="020B0604020202020204" pitchFamily="34" charset="0"/>
                    <a:cs typeface="Arial" panose="020B0604020202020204" pitchFamily="34" charset="0"/>
                  </a:rPr>
                  <a:t>Assess and adapt</a:t>
                </a:r>
              </a:p>
            </p:txBody>
          </p:sp>
          <p:sp>
            <p:nvSpPr>
              <p:cNvPr id="30" name="TextBox 29">
                <a:extLst>
                  <a:ext uri="{FF2B5EF4-FFF2-40B4-BE49-F238E27FC236}">
                    <a16:creationId xmlns:a16="http://schemas.microsoft.com/office/drawing/2014/main" id="{8558B4F5-529A-460B-98D7-2FEE3389F483}"/>
                  </a:ext>
                </a:extLst>
              </p:cNvPr>
              <p:cNvSpPr txBox="1"/>
              <p:nvPr/>
            </p:nvSpPr>
            <p:spPr>
              <a:xfrm>
                <a:off x="555161" y="4014035"/>
                <a:ext cx="1134998" cy="276999"/>
              </a:xfrm>
              <a:prstGeom prst="rect">
                <a:avLst/>
              </a:prstGeom>
              <a:noFill/>
              <a:ln>
                <a:noFill/>
              </a:ln>
            </p:spPr>
            <p:txBody>
              <a:bodyPr wrap="square" rtlCol="0">
                <a:spAutoFit/>
              </a:bodyPr>
              <a:lstStyle/>
              <a:p>
                <a:r>
                  <a:rPr lang="en-NZ" sz="1200" i="1" dirty="0"/>
                  <a:t>Assess progress</a:t>
                </a:r>
              </a:p>
            </p:txBody>
          </p:sp>
          <p:sp>
            <p:nvSpPr>
              <p:cNvPr id="31" name="TextBox 30">
                <a:extLst>
                  <a:ext uri="{FF2B5EF4-FFF2-40B4-BE49-F238E27FC236}">
                    <a16:creationId xmlns:a16="http://schemas.microsoft.com/office/drawing/2014/main" id="{015EB94E-B686-45D9-BC93-1BB3FD5A9AE5}"/>
                  </a:ext>
                </a:extLst>
              </p:cNvPr>
              <p:cNvSpPr txBox="1"/>
              <p:nvPr/>
            </p:nvSpPr>
            <p:spPr>
              <a:xfrm>
                <a:off x="615690" y="3343818"/>
                <a:ext cx="1331349" cy="276999"/>
              </a:xfrm>
              <a:prstGeom prst="rect">
                <a:avLst/>
              </a:prstGeom>
              <a:noFill/>
              <a:ln>
                <a:noFill/>
              </a:ln>
            </p:spPr>
            <p:txBody>
              <a:bodyPr wrap="square" rtlCol="0">
                <a:spAutoFit/>
              </a:bodyPr>
              <a:lstStyle/>
              <a:p>
                <a:r>
                  <a:rPr lang="en-NZ" sz="1200" i="1" dirty="0"/>
                  <a:t>Choose indicators</a:t>
                </a:r>
              </a:p>
            </p:txBody>
          </p:sp>
          <p:sp>
            <p:nvSpPr>
              <p:cNvPr id="32" name="TextBox 31">
                <a:extLst>
                  <a:ext uri="{FF2B5EF4-FFF2-40B4-BE49-F238E27FC236}">
                    <a16:creationId xmlns:a16="http://schemas.microsoft.com/office/drawing/2014/main" id="{1B6C9A2B-309A-4A54-8AB7-45F363241B14}"/>
                  </a:ext>
                </a:extLst>
              </p:cNvPr>
              <p:cNvSpPr txBox="1"/>
              <p:nvPr/>
            </p:nvSpPr>
            <p:spPr>
              <a:xfrm>
                <a:off x="1758749" y="3898589"/>
                <a:ext cx="720781" cy="276999"/>
              </a:xfrm>
              <a:prstGeom prst="rect">
                <a:avLst/>
              </a:prstGeom>
              <a:noFill/>
              <a:ln>
                <a:noFill/>
              </a:ln>
            </p:spPr>
            <p:txBody>
              <a:bodyPr wrap="square" rtlCol="0">
                <a:spAutoFit/>
              </a:bodyPr>
              <a:lstStyle/>
              <a:p>
                <a:r>
                  <a:rPr lang="en-NZ" sz="1200" i="1" dirty="0"/>
                  <a:t>monitor</a:t>
                </a:r>
              </a:p>
            </p:txBody>
          </p:sp>
        </p:grpSp>
        <p:sp>
          <p:nvSpPr>
            <p:cNvPr id="33" name="TextBox 32">
              <a:extLst>
                <a:ext uri="{FF2B5EF4-FFF2-40B4-BE49-F238E27FC236}">
                  <a16:creationId xmlns:a16="http://schemas.microsoft.com/office/drawing/2014/main" id="{DF37660E-184D-4E12-B6C1-E14548D69B0E}"/>
                </a:ext>
              </a:extLst>
            </p:cNvPr>
            <p:cNvSpPr txBox="1"/>
            <p:nvPr/>
          </p:nvSpPr>
          <p:spPr>
            <a:xfrm>
              <a:off x="183669" y="3759989"/>
              <a:ext cx="1493992" cy="276999"/>
            </a:xfrm>
            <a:prstGeom prst="rect">
              <a:avLst/>
            </a:prstGeom>
            <a:noFill/>
            <a:ln>
              <a:noFill/>
            </a:ln>
          </p:spPr>
          <p:txBody>
            <a:bodyPr wrap="square" rtlCol="0">
              <a:spAutoFit/>
            </a:bodyPr>
            <a:lstStyle/>
            <a:p>
              <a:r>
                <a:rPr lang="en-NZ" sz="1200" i="1" dirty="0"/>
                <a:t>Refine</a:t>
              </a:r>
            </a:p>
          </p:txBody>
        </p:sp>
      </p:grpSp>
      <p:sp>
        <p:nvSpPr>
          <p:cNvPr id="43" name="Speech Bubble: Oval 42">
            <a:extLst>
              <a:ext uri="{FF2B5EF4-FFF2-40B4-BE49-F238E27FC236}">
                <a16:creationId xmlns:a16="http://schemas.microsoft.com/office/drawing/2014/main" id="{3D0B7CF6-F645-454B-B5F1-AF2FFDEE2125}"/>
              </a:ext>
            </a:extLst>
          </p:cNvPr>
          <p:cNvSpPr/>
          <p:nvPr/>
        </p:nvSpPr>
        <p:spPr>
          <a:xfrm>
            <a:off x="2361645" y="4665058"/>
            <a:ext cx="1225986" cy="1025128"/>
          </a:xfrm>
          <a:prstGeom prst="wedgeEllipseCallout">
            <a:avLst>
              <a:gd name="adj1" fmla="val -62933"/>
              <a:gd name="adj2" fmla="val -710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b="1" dirty="0">
                <a:solidFill>
                  <a:schemeClr val="tx1"/>
                </a:solidFill>
              </a:rPr>
              <a:t>4</a:t>
            </a:r>
          </a:p>
        </p:txBody>
      </p:sp>
      <p:sp>
        <p:nvSpPr>
          <p:cNvPr id="46" name="Title 1">
            <a:extLst>
              <a:ext uri="{FF2B5EF4-FFF2-40B4-BE49-F238E27FC236}">
                <a16:creationId xmlns:a16="http://schemas.microsoft.com/office/drawing/2014/main" id="{253BF154-0605-46A0-9BC3-1F6D1A57A17E}"/>
              </a:ext>
            </a:extLst>
          </p:cNvPr>
          <p:cNvSpPr>
            <a:spLocks noGrp="1"/>
          </p:cNvSpPr>
          <p:nvPr/>
        </p:nvSpPr>
        <p:spPr>
          <a:xfrm>
            <a:off x="630280" y="162820"/>
            <a:ext cx="8208912" cy="6815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600" dirty="0">
                <a:solidFill>
                  <a:schemeClr val="tx2"/>
                </a:solidFill>
                <a:latin typeface="Palatino Linotype" panose="02040502050505030304" pitchFamily="18" charset="0"/>
              </a:rPr>
              <a:t>4. Tools/methods for assessing progress</a:t>
            </a:r>
          </a:p>
        </p:txBody>
      </p:sp>
    </p:spTree>
    <p:extLst>
      <p:ext uri="{BB962C8B-B14F-4D97-AF65-F5344CB8AC3E}">
        <p14:creationId xmlns:p14="http://schemas.microsoft.com/office/powerpoint/2010/main" val="675474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EDA539-79E6-434F-A5F0-24911C6D55C7}"/>
              </a:ext>
            </a:extLst>
          </p:cNvPr>
          <p:cNvSpPr txBox="1"/>
          <p:nvPr/>
        </p:nvSpPr>
        <p:spPr>
          <a:xfrm>
            <a:off x="399718" y="332656"/>
            <a:ext cx="8705535" cy="646331"/>
          </a:xfrm>
          <a:prstGeom prst="rect">
            <a:avLst/>
          </a:prstGeom>
          <a:noFill/>
        </p:spPr>
        <p:txBody>
          <a:bodyPr wrap="square" rtlCol="0">
            <a:spAutoFit/>
          </a:bodyPr>
          <a:lstStyle/>
          <a:p>
            <a:r>
              <a:rPr lang="en-NZ" sz="3600" i="1" dirty="0">
                <a:solidFill>
                  <a:schemeClr val="tx2"/>
                </a:solidFill>
              </a:rPr>
              <a:t>Tools for assessing and adapting include:</a:t>
            </a:r>
          </a:p>
        </p:txBody>
      </p:sp>
      <p:sp>
        <p:nvSpPr>
          <p:cNvPr id="5" name="TextBox 4">
            <a:extLst>
              <a:ext uri="{FF2B5EF4-FFF2-40B4-BE49-F238E27FC236}">
                <a16:creationId xmlns:a16="http://schemas.microsoft.com/office/drawing/2014/main" id="{DC60649E-DE3F-4747-8856-D452FBE2DF61}"/>
              </a:ext>
            </a:extLst>
          </p:cNvPr>
          <p:cNvSpPr txBox="1"/>
          <p:nvPr/>
        </p:nvSpPr>
        <p:spPr>
          <a:xfrm>
            <a:off x="719572" y="1437799"/>
            <a:ext cx="7704856" cy="4524315"/>
          </a:xfrm>
          <a:prstGeom prst="rect">
            <a:avLst/>
          </a:prstGeom>
          <a:noFill/>
        </p:spPr>
        <p:txBody>
          <a:bodyPr wrap="square" rtlCol="0">
            <a:spAutoFit/>
          </a:bodyPr>
          <a:lstStyle/>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hlinkClick r:id="rId2"/>
              </a:rPr>
              <a:t>Theory of change </a:t>
            </a:r>
            <a:r>
              <a:rPr lang="en-NZ" sz="2400" dirty="0">
                <a:solidFill>
                  <a:schemeClr val="tx1">
                    <a:lumMod val="50000"/>
                    <a:lumOff val="50000"/>
                  </a:schemeClr>
                </a:solidFill>
                <a:cs typeface="Arial" panose="020B0604020202020204" pitchFamily="34" charset="0"/>
              </a:rPr>
              <a:t>and accompanying </a:t>
            </a:r>
            <a:r>
              <a:rPr lang="en-NZ" sz="2400" dirty="0">
                <a:solidFill>
                  <a:schemeClr val="tx1">
                    <a:lumMod val="50000"/>
                    <a:lumOff val="50000"/>
                  </a:schemeClr>
                </a:solidFill>
                <a:cs typeface="Arial" panose="020B0604020202020204" pitchFamily="34" charset="0"/>
                <a:hlinkClick r:id="rId3"/>
              </a:rPr>
              <a:t>logic models</a:t>
            </a:r>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hlinkClick r:id="rId4"/>
              </a:rPr>
              <a:t>Complexity-aware monitoring</a:t>
            </a:r>
            <a:r>
              <a:rPr lang="en-NZ" sz="2400" dirty="0">
                <a:solidFill>
                  <a:schemeClr val="tx1">
                    <a:lumMod val="50000"/>
                    <a:lumOff val="50000"/>
                  </a:schemeClr>
                </a:solidFill>
                <a:cs typeface="Arial" panose="020B0604020202020204" pitchFamily="34" charset="0"/>
              </a:rPr>
              <a:t> (outcomes mapping, MSC, etc.)</a:t>
            </a:r>
          </a:p>
          <a:p>
            <a:pPr marL="285750" indent="-285750">
              <a:buFont typeface="Arial" panose="020B0604020202020204" pitchFamily="34" charset="0"/>
              <a:buChar char="•"/>
            </a:pPr>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Using </a:t>
            </a:r>
            <a:r>
              <a:rPr lang="en-NZ" sz="2400" dirty="0">
                <a:solidFill>
                  <a:schemeClr val="tx1">
                    <a:lumMod val="50000"/>
                    <a:lumOff val="50000"/>
                  </a:schemeClr>
                </a:solidFill>
                <a:cs typeface="Arial" panose="020B0604020202020204" pitchFamily="34" charset="0"/>
                <a:hlinkClick r:id="rId5"/>
              </a:rPr>
              <a:t>rubrics</a:t>
            </a:r>
            <a:r>
              <a:rPr lang="en-NZ" sz="2400" dirty="0">
                <a:solidFill>
                  <a:schemeClr val="tx1">
                    <a:lumMod val="50000"/>
                    <a:lumOff val="50000"/>
                  </a:schemeClr>
                </a:solidFill>
                <a:cs typeface="Arial" panose="020B0604020202020204" pitchFamily="34" charset="0"/>
              </a:rPr>
              <a:t> to assess complex tasks and behaviours (intermediate outcomes)</a:t>
            </a:r>
          </a:p>
          <a:p>
            <a:pPr marL="285750" indent="-285750">
              <a:buFont typeface="Arial" panose="020B0604020202020204" pitchFamily="34" charset="0"/>
              <a:buChar char="•"/>
            </a:pPr>
            <a:endParaRPr lang="en-NZ" sz="2400" dirty="0">
              <a:solidFill>
                <a:schemeClr val="tx1">
                  <a:lumMod val="50000"/>
                  <a:lumOff val="50000"/>
                </a:schemeClr>
              </a:solidFill>
              <a:cs typeface="Arial" panose="020B0604020202020204" pitchFamily="34" charset="0"/>
            </a:endParaRPr>
          </a:p>
          <a:p>
            <a:pPr marL="285750" indent="-285750">
              <a:buFont typeface="Arial" panose="020B0604020202020204" pitchFamily="34" charset="0"/>
              <a:buChar char="•"/>
            </a:pPr>
            <a:r>
              <a:rPr lang="en-NZ" sz="2400" dirty="0">
                <a:solidFill>
                  <a:schemeClr val="tx1">
                    <a:lumMod val="50000"/>
                    <a:lumOff val="50000"/>
                  </a:schemeClr>
                </a:solidFill>
                <a:cs typeface="Arial" panose="020B0604020202020204" pitchFamily="34" charset="0"/>
              </a:rPr>
              <a:t>Facilitating </a:t>
            </a:r>
            <a:r>
              <a:rPr lang="en-NZ" sz="2400" dirty="0">
                <a:solidFill>
                  <a:schemeClr val="tx1">
                    <a:lumMod val="50000"/>
                    <a:lumOff val="50000"/>
                  </a:schemeClr>
                </a:solidFill>
                <a:cs typeface="Arial" panose="020B0604020202020204" pitchFamily="34" charset="0"/>
                <a:hlinkClick r:id="rId6"/>
              </a:rPr>
              <a:t>reflective practice</a:t>
            </a:r>
            <a:r>
              <a:rPr lang="en-NZ" sz="2400" dirty="0">
                <a:solidFill>
                  <a:schemeClr val="tx1">
                    <a:lumMod val="50000"/>
                    <a:lumOff val="50000"/>
                  </a:schemeClr>
                </a:solidFill>
                <a:cs typeface="Arial" panose="020B0604020202020204" pitchFamily="34" charset="0"/>
              </a:rPr>
              <a:t> (After Action Reviews – AARs and Strategic Learning Debriefs</a:t>
            </a:r>
          </a:p>
          <a:p>
            <a:pPr marL="285750" indent="-285750">
              <a:buFont typeface="Arial" panose="020B0604020202020204" pitchFamily="34" charset="0"/>
              <a:buChar char="•"/>
            </a:pPr>
            <a:endParaRPr lang="en-NZ"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NZ" sz="24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A33B9601-D281-4AB3-9710-CADBE79E4BF2}"/>
              </a:ext>
            </a:extLst>
          </p:cNvPr>
          <p:cNvSpPr txBox="1">
            <a:spLocks/>
          </p:cNvSpPr>
          <p:nvPr/>
        </p:nvSpPr>
        <p:spPr>
          <a:xfrm>
            <a:off x="8617169" y="6380595"/>
            <a:ext cx="561975" cy="365125"/>
          </a:xfrm>
          <a:prstGeom prst="rect">
            <a:avLst/>
          </a:prstGeom>
        </p:spPr>
        <p:txBody>
          <a:bodyPr vert="horz" lIns="27432" tIns="45720" rIns="45720" bIns="45720" rtlCol="0" anchor="ctr"/>
          <a:lstStyle>
            <a:defPPr>
              <a:defRPr lang="en-US"/>
            </a:defPPr>
            <a:lvl1pPr marL="0" algn="l" defTabSz="914400" rtl="0" eaLnBrk="1" latinLnBrk="0" hangingPunct="1">
              <a:defRPr sz="9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42</a:t>
            </a:fld>
            <a:endParaRPr lang="en-US" dirty="0"/>
          </a:p>
        </p:txBody>
      </p:sp>
      <p:pic>
        <p:nvPicPr>
          <p:cNvPr id="10" name="Picture 9">
            <a:hlinkClick r:id="rId7"/>
            <a:extLst>
              <a:ext uri="{FF2B5EF4-FFF2-40B4-BE49-F238E27FC236}">
                <a16:creationId xmlns:a16="http://schemas.microsoft.com/office/drawing/2014/main" id="{75F7DAE5-0C5C-4E01-B1A4-2A80D4AAE6FC}"/>
              </a:ext>
            </a:extLst>
          </p:cNvPr>
          <p:cNvPicPr>
            <a:picLocks noChangeAspect="1"/>
          </p:cNvPicPr>
          <p:nvPr/>
        </p:nvPicPr>
        <p:blipFill>
          <a:blip r:embed="rId8"/>
          <a:stretch>
            <a:fillRect/>
          </a:stretch>
        </p:blipFill>
        <p:spPr>
          <a:xfrm>
            <a:off x="3166466" y="6468722"/>
            <a:ext cx="987840" cy="364090"/>
          </a:xfrm>
          <a:prstGeom prst="rect">
            <a:avLst/>
          </a:prstGeom>
        </p:spPr>
      </p:pic>
      <p:sp>
        <p:nvSpPr>
          <p:cNvPr id="11" name="TextBox 10">
            <a:extLst>
              <a:ext uri="{FF2B5EF4-FFF2-40B4-BE49-F238E27FC236}">
                <a16:creationId xmlns:a16="http://schemas.microsoft.com/office/drawing/2014/main" id="{5308BB78-D994-4E89-9840-5B2F8C5C64EF}"/>
              </a:ext>
            </a:extLst>
          </p:cNvPr>
          <p:cNvSpPr txBox="1"/>
          <p:nvPr/>
        </p:nvSpPr>
        <p:spPr>
          <a:xfrm>
            <a:off x="4139952" y="6468722"/>
            <a:ext cx="3808991"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hlinkClick r:id="rId9" action="ppaction://hlinkfile"/>
              </a:rPr>
              <a:t>Planning, monitoring &amp; evaluation – closing the loop</a:t>
            </a:r>
            <a:endParaRPr lang="en-NZ"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11FD98-0EE3-4211-B283-F1F935C39BC3}"/>
              </a:ext>
            </a:extLst>
          </p:cNvPr>
          <p:cNvSpPr txBox="1"/>
          <p:nvPr/>
        </p:nvSpPr>
        <p:spPr>
          <a:xfrm>
            <a:off x="1619672" y="6468721"/>
            <a:ext cx="1707807" cy="276999"/>
          </a:xfrm>
          <a:prstGeom prst="rect">
            <a:avLst/>
          </a:prstGeom>
          <a:noFill/>
        </p:spPr>
        <p:txBody>
          <a:bodyPr wrap="square" rtlCol="0">
            <a:spAutoFit/>
          </a:bodyPr>
          <a:lstStyle/>
          <a:p>
            <a:r>
              <a:rPr lang="en-NZ" sz="1200" dirty="0">
                <a:latin typeface="Arial" panose="020B0604020202020204" pitchFamily="34" charset="0"/>
                <a:cs typeface="Arial" panose="020B0604020202020204" pitchFamily="34" charset="0"/>
              </a:rPr>
              <a:t>For more information:</a:t>
            </a:r>
          </a:p>
        </p:txBody>
      </p:sp>
    </p:spTree>
    <p:extLst>
      <p:ext uri="{BB962C8B-B14F-4D97-AF65-F5344CB8AC3E}">
        <p14:creationId xmlns:p14="http://schemas.microsoft.com/office/powerpoint/2010/main" val="55070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90000"/>
              </a:schemeClr>
            </a:gs>
            <a:gs pos="76000">
              <a:schemeClr val="bg1">
                <a:tint val="90000"/>
                <a:shade val="90000"/>
                <a:satMod val="200000"/>
              </a:schemeClr>
            </a:gs>
            <a:gs pos="92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38B8F-FB38-4D0E-A597-B78BC808F05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8DF745-7D3F-47F4-83A3-874385CFAA69}" type="slidenum">
              <a:rPr kumimoji="0" lang="en-US" sz="9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sp>
        <p:nvSpPr>
          <p:cNvPr id="7" name="Title 1">
            <a:extLst>
              <a:ext uri="{FF2B5EF4-FFF2-40B4-BE49-F238E27FC236}">
                <a16:creationId xmlns:a16="http://schemas.microsoft.com/office/drawing/2014/main" id="{B5DB048B-9849-40A4-96DD-7155CF609157}"/>
              </a:ext>
            </a:extLst>
          </p:cNvPr>
          <p:cNvSpPr>
            <a:spLocks noGrp="1"/>
          </p:cNvSpPr>
          <p:nvPr>
            <p:ph type="title"/>
          </p:nvPr>
        </p:nvSpPr>
        <p:spPr>
          <a:xfrm>
            <a:off x="899592" y="2420888"/>
            <a:ext cx="7200800" cy="1051520"/>
          </a:xfrm>
        </p:spPr>
        <p:txBody>
          <a:bodyPr/>
          <a:lstStyle/>
          <a:p>
            <a:r>
              <a:rPr lang="en-NZ" sz="3600" dirty="0"/>
              <a:t>5.	Embedding systems thinking in practice</a:t>
            </a:r>
          </a:p>
        </p:txBody>
      </p:sp>
      <p:cxnSp>
        <p:nvCxnSpPr>
          <p:cNvPr id="3" name="Straight Connector 2">
            <a:extLst>
              <a:ext uri="{FF2B5EF4-FFF2-40B4-BE49-F238E27FC236}">
                <a16:creationId xmlns:a16="http://schemas.microsoft.com/office/drawing/2014/main" id="{01CCC026-1D3A-47EF-BEF9-C74336BBC978}"/>
              </a:ext>
            </a:extLst>
          </p:cNvPr>
          <p:cNvCxnSpPr/>
          <p:nvPr/>
        </p:nvCxnSpPr>
        <p:spPr>
          <a:xfrm>
            <a:off x="899592" y="3645024"/>
            <a:ext cx="7272808"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214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92" y="404664"/>
            <a:ext cx="8632374" cy="1192711"/>
          </a:xfrm>
        </p:spPr>
        <p:txBody>
          <a:bodyPr/>
          <a:lstStyle/>
          <a:p>
            <a:r>
              <a:rPr lang="en-NZ" sz="3600" dirty="0"/>
              <a:t>It is important to create a learning organisation where:</a:t>
            </a:r>
          </a:p>
        </p:txBody>
      </p:sp>
      <p:sp>
        <p:nvSpPr>
          <p:cNvPr id="3" name="Content Placeholder 2"/>
          <p:cNvSpPr>
            <a:spLocks noGrp="1"/>
          </p:cNvSpPr>
          <p:nvPr>
            <p:ph idx="1"/>
          </p:nvPr>
        </p:nvSpPr>
        <p:spPr>
          <a:xfrm>
            <a:off x="539552" y="1888631"/>
            <a:ext cx="8208912" cy="4320480"/>
          </a:xfrm>
        </p:spPr>
        <p:txBody>
          <a:bodyPr>
            <a:normAutofit/>
          </a:bodyPr>
          <a:lstStyle/>
          <a:p>
            <a:r>
              <a:rPr lang="en-NZ" sz="2400" i="1" dirty="0">
                <a:latin typeface="+mn-lt"/>
                <a:cs typeface="Arial" panose="020B0604020202020204" pitchFamily="34" charset="0"/>
              </a:rPr>
              <a:t>people continually expand their capacity to create the results they truly desire</a:t>
            </a:r>
          </a:p>
          <a:p>
            <a:endParaRPr lang="en-NZ" sz="2400" i="1" dirty="0">
              <a:latin typeface="+mn-lt"/>
              <a:cs typeface="Arial" panose="020B0604020202020204" pitchFamily="34" charset="0"/>
            </a:endParaRPr>
          </a:p>
          <a:p>
            <a:r>
              <a:rPr lang="en-NZ" sz="2400" i="1" dirty="0">
                <a:latin typeface="+mn-lt"/>
                <a:cs typeface="Arial" panose="020B0604020202020204" pitchFamily="34" charset="0"/>
              </a:rPr>
              <a:t>new and expansive patterns of thinking are nurtured</a:t>
            </a:r>
          </a:p>
          <a:p>
            <a:endParaRPr lang="en-NZ" sz="2400" i="1" dirty="0">
              <a:latin typeface="+mn-lt"/>
              <a:cs typeface="Arial" panose="020B0604020202020204" pitchFamily="34" charset="0"/>
            </a:endParaRPr>
          </a:p>
          <a:p>
            <a:r>
              <a:rPr lang="en-NZ" sz="2400" i="1" dirty="0">
                <a:latin typeface="+mn-lt"/>
                <a:cs typeface="Arial" panose="020B0604020202020204" pitchFamily="34" charset="0"/>
              </a:rPr>
              <a:t>collective aspiration is set free … and</a:t>
            </a:r>
          </a:p>
          <a:p>
            <a:endParaRPr lang="en-NZ" sz="2400" i="1" dirty="0">
              <a:latin typeface="+mn-lt"/>
              <a:cs typeface="Arial" panose="020B0604020202020204" pitchFamily="34" charset="0"/>
            </a:endParaRPr>
          </a:p>
          <a:p>
            <a:r>
              <a:rPr lang="en-NZ" sz="2400" i="1" dirty="0">
                <a:latin typeface="+mn-lt"/>
                <a:cs typeface="Arial" panose="020B0604020202020204" pitchFamily="34" charset="0"/>
              </a:rPr>
              <a:t>people are continually learning to see the whole together.</a:t>
            </a:r>
          </a:p>
          <a:p>
            <a:endParaRPr lang="en-NZ" sz="2250" dirty="0">
              <a:latin typeface="+mn-lt"/>
              <a:cs typeface="Arial" panose="020B0604020202020204" pitchFamily="34" charset="0"/>
            </a:endParaRPr>
          </a:p>
          <a:p>
            <a:pPr marL="0" indent="0" algn="r">
              <a:buNone/>
            </a:pPr>
            <a:r>
              <a:rPr lang="en-NZ" sz="2250" dirty="0">
                <a:latin typeface="+mn-lt"/>
                <a:cs typeface="Arial" panose="020B0604020202020204" pitchFamily="34" charset="0"/>
              </a:rPr>
              <a:t>~ Peter Senge 1990 – The Fifth Discipline</a:t>
            </a:r>
          </a:p>
          <a:p>
            <a:endParaRPr lang="en-NZ"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prstClr val="black">
                    <a:lumMod val="65000"/>
                    <a:lumOff val="35000"/>
                  </a:prstClr>
                </a:solidFill>
              </a:rPr>
              <a:pPr/>
              <a:t>44</a:t>
            </a:fld>
            <a:endParaRPr lang="en-US">
              <a:solidFill>
                <a:prstClr val="black">
                  <a:lumMod val="65000"/>
                  <a:lumOff val="35000"/>
                </a:prstClr>
              </a:solidFill>
            </a:endParaRPr>
          </a:p>
        </p:txBody>
      </p:sp>
    </p:spTree>
    <p:extLst>
      <p:ext uri="{BB962C8B-B14F-4D97-AF65-F5344CB8AC3E}">
        <p14:creationId xmlns:p14="http://schemas.microsoft.com/office/powerpoint/2010/main" val="234878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5618"/>
            <a:ext cx="7488832" cy="1086204"/>
          </a:xfrm>
        </p:spPr>
        <p:txBody>
          <a:bodyPr/>
          <a:lstStyle/>
          <a:p>
            <a:r>
              <a:rPr lang="en-NZ" sz="3600" dirty="0"/>
              <a:t>Common challenges that often have to be faced include</a:t>
            </a:r>
          </a:p>
        </p:txBody>
      </p:sp>
      <p:sp>
        <p:nvSpPr>
          <p:cNvPr id="3" name="Content Placeholder 2"/>
          <p:cNvSpPr>
            <a:spLocks noGrp="1"/>
          </p:cNvSpPr>
          <p:nvPr>
            <p:ph idx="1"/>
          </p:nvPr>
        </p:nvSpPr>
        <p:spPr>
          <a:xfrm>
            <a:off x="683568" y="1700808"/>
            <a:ext cx="7776864" cy="4248472"/>
          </a:xfrm>
        </p:spPr>
        <p:txBody>
          <a:bodyPr>
            <a:normAutofit/>
          </a:bodyPr>
          <a:lstStyle/>
          <a:p>
            <a:r>
              <a:rPr lang="en-NZ" sz="2400" dirty="0">
                <a:latin typeface="+mn-lt"/>
                <a:cs typeface="Arial" panose="020B0604020202020204" pitchFamily="34" charset="0"/>
              </a:rPr>
              <a:t>The perception that learning (collaboration and dialog) takes too long</a:t>
            </a:r>
          </a:p>
          <a:p>
            <a:r>
              <a:rPr lang="en-NZ" sz="2400" dirty="0">
                <a:latin typeface="+mn-lt"/>
                <a:cs typeface="Arial" panose="020B0604020202020204" pitchFamily="34" charset="0"/>
              </a:rPr>
              <a:t>Too few people with the skillsets and resources required to follow through</a:t>
            </a:r>
          </a:p>
          <a:p>
            <a:r>
              <a:rPr lang="en-NZ" sz="2400" dirty="0">
                <a:latin typeface="+mn-lt"/>
                <a:cs typeface="Arial" panose="020B0604020202020204" pitchFamily="34" charset="0"/>
              </a:rPr>
              <a:t>Exploring one’s personality and goals in a group can sometimes seem threatening and daunting</a:t>
            </a:r>
          </a:p>
          <a:p>
            <a:r>
              <a:rPr lang="en-NZ" sz="2400" dirty="0">
                <a:latin typeface="+mn-lt"/>
                <a:cs typeface="Arial" panose="020B0604020202020204" pitchFamily="34" charset="0"/>
              </a:rPr>
              <a:t>A lack of safe spaces for groups to work in this different way</a:t>
            </a:r>
          </a:p>
          <a:p>
            <a:r>
              <a:rPr lang="en-NZ" sz="2400" dirty="0">
                <a:latin typeface="+mn-lt"/>
                <a:cs typeface="Arial" panose="020B0604020202020204" pitchFamily="34" charset="0"/>
              </a:rPr>
              <a:t>A lack of formal commitment to the process from organisational leadership</a:t>
            </a: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prstClr val="black">
                    <a:lumMod val="65000"/>
                    <a:lumOff val="35000"/>
                  </a:prstClr>
                </a:solidFill>
              </a:rPr>
              <a:pPr/>
              <a:t>45</a:t>
            </a:fld>
            <a:endParaRPr lang="en-US">
              <a:solidFill>
                <a:prstClr val="black">
                  <a:lumMod val="65000"/>
                  <a:lumOff val="35000"/>
                </a:prstClr>
              </a:solidFill>
            </a:endParaRPr>
          </a:p>
        </p:txBody>
      </p:sp>
    </p:spTree>
    <p:extLst>
      <p:ext uri="{BB962C8B-B14F-4D97-AF65-F5344CB8AC3E}">
        <p14:creationId xmlns:p14="http://schemas.microsoft.com/office/powerpoint/2010/main" val="3558747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38DF745-7D3F-47F4-83A3-874385CFAA69}" type="slidenum">
              <a:rPr lang="en-US" smtClean="0">
                <a:solidFill>
                  <a:prstClr val="black">
                    <a:lumMod val="65000"/>
                    <a:lumOff val="35000"/>
                  </a:prstClr>
                </a:solidFill>
              </a:rPr>
              <a:pPr/>
              <a:t>46</a:t>
            </a:fld>
            <a:endParaRPr lang="en-US">
              <a:solidFill>
                <a:prstClr val="black">
                  <a:lumMod val="65000"/>
                  <a:lumOff val="35000"/>
                </a:prstClr>
              </a:solidFill>
            </a:endParaRPr>
          </a:p>
        </p:txBody>
      </p:sp>
      <p:pic>
        <p:nvPicPr>
          <p:cNvPr id="5" name="Picture 4">
            <a:extLst>
              <a:ext uri="{FF2B5EF4-FFF2-40B4-BE49-F238E27FC236}">
                <a16:creationId xmlns:a16="http://schemas.microsoft.com/office/drawing/2014/main" id="{4E026CA9-AE1A-48D5-902A-A9C9CE87A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53" y="1750415"/>
            <a:ext cx="6994627" cy="4123938"/>
          </a:xfrm>
          <a:prstGeom prst="rect">
            <a:avLst/>
          </a:prstGeom>
        </p:spPr>
      </p:pic>
      <p:sp>
        <p:nvSpPr>
          <p:cNvPr id="6" name="Content Placeholder 2">
            <a:extLst>
              <a:ext uri="{FF2B5EF4-FFF2-40B4-BE49-F238E27FC236}">
                <a16:creationId xmlns:a16="http://schemas.microsoft.com/office/drawing/2014/main" id="{B86D2B61-159D-41A5-BB31-F7BDD53FF516}"/>
              </a:ext>
            </a:extLst>
          </p:cNvPr>
          <p:cNvSpPr txBox="1">
            <a:spLocks/>
          </p:cNvSpPr>
          <p:nvPr/>
        </p:nvSpPr>
        <p:spPr>
          <a:xfrm>
            <a:off x="1561125" y="2516240"/>
            <a:ext cx="3529349" cy="2592288"/>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mn-cs"/>
              </a:defRPr>
            </a:lvl1pPr>
            <a:lvl2pPr marL="557213" indent="-214313"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2pPr>
            <a:lvl3pPr marL="8572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3pPr>
            <a:lvl4pPr marL="12001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4pPr>
            <a:lvl5pPr marL="15430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5pPr>
            <a:lvl6pPr marL="18859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6pPr>
            <a:lvl7pPr marL="22288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7pPr>
            <a:lvl8pPr marL="2571750" indent="-171450" algn="l" defTabSz="685800" rtl="0" eaLnBrk="1" latinLnBrk="0" hangingPunct="1">
              <a:spcBef>
                <a:spcPct val="20000"/>
              </a:spcBef>
              <a:buFont typeface="Courier New" pitchFamily="49" charset="0"/>
              <a:buChar char="o"/>
              <a:defRPr sz="1200" kern="1200">
                <a:solidFill>
                  <a:schemeClr val="tx1">
                    <a:lumMod val="50000"/>
                    <a:lumOff val="50000"/>
                  </a:schemeClr>
                </a:solidFill>
                <a:latin typeface="+mj-lt"/>
                <a:ea typeface="+mn-ea"/>
                <a:cs typeface="+mn-cs"/>
              </a:defRPr>
            </a:lvl8pPr>
            <a:lvl9pPr marL="2914650" indent="-171450" algn="l" defTabSz="685800" rtl="0" eaLnBrk="1" latinLnBrk="0" hangingPunct="1">
              <a:spcBef>
                <a:spcPct val="20000"/>
              </a:spcBef>
              <a:buFont typeface="Arial" pitchFamily="34" charset="0"/>
              <a:buChar char="•"/>
              <a:defRPr sz="1200" kern="1200">
                <a:solidFill>
                  <a:schemeClr val="tx1">
                    <a:lumMod val="50000"/>
                    <a:lumOff val="50000"/>
                  </a:schemeClr>
                </a:solidFill>
                <a:latin typeface="+mj-lt"/>
                <a:ea typeface="+mn-ea"/>
                <a:cs typeface="+mn-cs"/>
              </a:defRPr>
            </a:lvl9pPr>
          </a:lstStyle>
          <a:p>
            <a:r>
              <a:rPr lang="en-NZ" sz="2400" dirty="0">
                <a:solidFill>
                  <a:schemeClr val="bg1"/>
                </a:solidFill>
                <a:latin typeface="+mn-lt"/>
                <a:cs typeface="Arial" panose="020B0604020202020204" pitchFamily="34" charset="0"/>
              </a:rPr>
              <a:t>Systems Thinking </a:t>
            </a:r>
          </a:p>
          <a:p>
            <a:r>
              <a:rPr lang="en-NZ" sz="2400" dirty="0">
                <a:solidFill>
                  <a:schemeClr val="bg1"/>
                </a:solidFill>
                <a:latin typeface="+mn-lt"/>
                <a:cs typeface="Arial" panose="020B0604020202020204" pitchFamily="34" charset="0"/>
              </a:rPr>
              <a:t>Personal Mastery </a:t>
            </a:r>
          </a:p>
          <a:p>
            <a:r>
              <a:rPr lang="en-NZ" sz="2400" dirty="0">
                <a:solidFill>
                  <a:schemeClr val="bg1"/>
                </a:solidFill>
                <a:latin typeface="+mn-lt"/>
                <a:cs typeface="Arial" panose="020B0604020202020204" pitchFamily="34" charset="0"/>
              </a:rPr>
              <a:t>Mental Models </a:t>
            </a:r>
          </a:p>
          <a:p>
            <a:r>
              <a:rPr lang="en-NZ" sz="2400" dirty="0">
                <a:solidFill>
                  <a:schemeClr val="bg1"/>
                </a:solidFill>
                <a:latin typeface="+mn-lt"/>
                <a:cs typeface="Arial" panose="020B0604020202020204" pitchFamily="34" charset="0"/>
              </a:rPr>
              <a:t>Building Shared Vision </a:t>
            </a:r>
          </a:p>
          <a:p>
            <a:r>
              <a:rPr lang="en-NZ" sz="2400" dirty="0">
                <a:solidFill>
                  <a:schemeClr val="bg1"/>
                </a:solidFill>
                <a:latin typeface="+mn-lt"/>
                <a:cs typeface="Arial" panose="020B0604020202020204" pitchFamily="34" charset="0"/>
              </a:rPr>
              <a:t>Team Learning</a:t>
            </a:r>
            <a:endParaRPr lang="en-NZ" dirty="0">
              <a:solidFill>
                <a:schemeClr val="bg1"/>
              </a:solidFill>
              <a:latin typeface="+mn-lt"/>
            </a:endParaRPr>
          </a:p>
        </p:txBody>
      </p:sp>
      <p:sp>
        <p:nvSpPr>
          <p:cNvPr id="7" name="TextBox 6">
            <a:extLst>
              <a:ext uri="{FF2B5EF4-FFF2-40B4-BE49-F238E27FC236}">
                <a16:creationId xmlns:a16="http://schemas.microsoft.com/office/drawing/2014/main" id="{1BDEDBB9-8BED-4E09-82BD-1D6233F64C5E}"/>
              </a:ext>
            </a:extLst>
          </p:cNvPr>
          <p:cNvSpPr txBox="1"/>
          <p:nvPr/>
        </p:nvSpPr>
        <p:spPr>
          <a:xfrm>
            <a:off x="179512" y="6538914"/>
            <a:ext cx="2778325" cy="246221"/>
          </a:xfrm>
          <a:prstGeom prst="rect">
            <a:avLst/>
          </a:prstGeom>
          <a:noFill/>
        </p:spPr>
        <p:txBody>
          <a:bodyPr wrap="none" rtlCol="0">
            <a:spAutoFit/>
          </a:bodyPr>
          <a:lstStyle/>
          <a:p>
            <a:r>
              <a:rPr lang="en-NZ" sz="1000" dirty="0">
                <a:latin typeface="Arial" panose="020B0604020202020204" pitchFamily="34" charset="0"/>
                <a:cs typeface="Arial" panose="020B0604020202020204" pitchFamily="34" charset="0"/>
              </a:rPr>
              <a:t>Image source: </a:t>
            </a:r>
            <a:r>
              <a:rPr lang="en-NZ" sz="1000" dirty="0">
                <a:latin typeface="Arial" panose="020B0604020202020204" pitchFamily="34" charset="0"/>
                <a:cs typeface="Arial" panose="020B0604020202020204" pitchFamily="34" charset="0"/>
                <a:hlinkClick r:id="rId4"/>
              </a:rPr>
              <a:t>Peter Senge Systems Thinking</a:t>
            </a:r>
            <a:endParaRPr lang="en-NZ" sz="10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409F5C9-8971-484A-91BE-1DEDEF66244F}"/>
              </a:ext>
            </a:extLst>
          </p:cNvPr>
          <p:cNvSpPr txBox="1">
            <a:spLocks/>
          </p:cNvSpPr>
          <p:nvPr/>
        </p:nvSpPr>
        <p:spPr>
          <a:xfrm>
            <a:off x="179512" y="365618"/>
            <a:ext cx="8784976" cy="1086204"/>
          </a:xfrm>
          <a:prstGeom prst="rect">
            <a:avLst/>
          </a:prstGeom>
        </p:spPr>
        <p:txBody>
          <a:bodyPr vert="horz" lIns="91440" tIns="45720" rIns="91440" bIns="45720" rtlCol="0" anchor="b">
            <a:noAutofit/>
          </a:bodyPr>
          <a:lstStyle>
            <a:lvl1pPr algn="ctr" defTabSz="685800" rtl="0" eaLnBrk="1" latinLnBrk="0" hangingPunct="1">
              <a:lnSpc>
                <a:spcPts val="4350"/>
              </a:lnSpc>
              <a:spcBef>
                <a:spcPct val="0"/>
              </a:spcBef>
              <a:buNone/>
              <a:defRPr sz="405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NZ" sz="3600" dirty="0"/>
              <a:t>Senge: the five core disciplines required for a successful learning organization</a:t>
            </a:r>
          </a:p>
        </p:txBody>
      </p:sp>
    </p:spTree>
    <p:extLst>
      <p:ext uri="{BB962C8B-B14F-4D97-AF65-F5344CB8AC3E}">
        <p14:creationId xmlns:p14="http://schemas.microsoft.com/office/powerpoint/2010/main" val="3816594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038B8F-FB38-4D0E-A597-B78BC808F05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38DF745-7D3F-47F4-83A3-874385CFAA69}" type="slidenum">
              <a:rPr kumimoji="0" lang="en-US" sz="900" b="0" i="0" u="none" strike="noStrike" kern="1200" cap="none" spc="0" normalizeH="0" baseline="0" noProof="0" smtClean="0">
                <a:ln>
                  <a:noFill/>
                </a:ln>
                <a:solidFill>
                  <a:prstClr val="black">
                    <a:lumMod val="65000"/>
                    <a:lumOff val="35000"/>
                  </a:prstClr>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0" normalizeH="0" baseline="0" noProof="0">
              <a:ln>
                <a:noFill/>
              </a:ln>
              <a:solidFill>
                <a:prstClr val="black">
                  <a:lumMod val="65000"/>
                  <a:lumOff val="35000"/>
                </a:prstClr>
              </a:solidFill>
              <a:effectLst/>
              <a:uLnTx/>
              <a:uFillTx/>
              <a:latin typeface="Century Gothic" pitchFamily="34" charset="0"/>
              <a:ea typeface="+mn-ea"/>
              <a:cs typeface="+mn-cs"/>
            </a:endParaRPr>
          </a:p>
        </p:txBody>
      </p:sp>
      <p:pic>
        <p:nvPicPr>
          <p:cNvPr id="6" name="Picture 5" descr="A screenshot of a cell phone&#10;&#10;Description generated with very high confidence">
            <a:hlinkClick r:id="rId2"/>
            <a:extLst>
              <a:ext uri="{FF2B5EF4-FFF2-40B4-BE49-F238E27FC236}">
                <a16:creationId xmlns:a16="http://schemas.microsoft.com/office/drawing/2014/main" id="{291E073F-CF05-487F-B63A-00A566836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24"/>
            <a:ext cx="9144000" cy="6911248"/>
          </a:xfrm>
          <a:prstGeom prst="rect">
            <a:avLst/>
          </a:prstGeom>
        </p:spPr>
      </p:pic>
      <p:sp>
        <p:nvSpPr>
          <p:cNvPr id="2" name="TextBox 1">
            <a:extLst>
              <a:ext uri="{FF2B5EF4-FFF2-40B4-BE49-F238E27FC236}">
                <a16:creationId xmlns:a16="http://schemas.microsoft.com/office/drawing/2014/main" id="{B22346A0-3BD2-4551-AF48-887E4E23B7E1}"/>
              </a:ext>
            </a:extLst>
          </p:cNvPr>
          <p:cNvSpPr txBox="1"/>
          <p:nvPr/>
        </p:nvSpPr>
        <p:spPr>
          <a:xfrm>
            <a:off x="1173972" y="6453336"/>
            <a:ext cx="6926420" cy="369332"/>
          </a:xfrm>
          <a:prstGeom prst="rect">
            <a:avLst/>
          </a:prstGeom>
          <a:solidFill>
            <a:srgbClr val="0B508F"/>
          </a:solidFill>
        </p:spPr>
        <p:txBody>
          <a:bodyPr wrap="square" rtlCol="0">
            <a:spAutoFit/>
          </a:bodyPr>
          <a:lstStyle/>
          <a:p>
            <a:pPr algn="ctr"/>
            <a:r>
              <a:rPr lang="en-NZ" dirty="0">
                <a:solidFill>
                  <a:schemeClr val="bg1"/>
                </a:solidFill>
                <a:latin typeface="Arial" panose="020B0604020202020204" pitchFamily="34" charset="0"/>
                <a:cs typeface="Arial" panose="020B0604020202020204" pitchFamily="34" charset="0"/>
              </a:rPr>
              <a:t>For more information visit: http://learningforsustainability.net</a:t>
            </a:r>
          </a:p>
        </p:txBody>
      </p:sp>
      <p:sp>
        <p:nvSpPr>
          <p:cNvPr id="5" name="Slide Number Placeholder 3">
            <a:extLst>
              <a:ext uri="{FF2B5EF4-FFF2-40B4-BE49-F238E27FC236}">
                <a16:creationId xmlns:a16="http://schemas.microsoft.com/office/drawing/2014/main" id="{C86DD11D-1856-4A5F-A24F-9D9F83325BFC}"/>
              </a:ext>
            </a:extLst>
          </p:cNvPr>
          <p:cNvSpPr txBox="1">
            <a:spLocks/>
          </p:cNvSpPr>
          <p:nvPr/>
        </p:nvSpPr>
        <p:spPr>
          <a:xfrm>
            <a:off x="8531225" y="6453336"/>
            <a:ext cx="561975" cy="365125"/>
          </a:xfrm>
          <a:prstGeom prst="rect">
            <a:avLst/>
          </a:prstGeom>
        </p:spPr>
        <p:txBody>
          <a:bodyPr vert="horz" lIns="27432" tIns="45720" rIns="45720" bIns="45720" rtlCol="0" anchor="ctr"/>
          <a:lstStyle>
            <a:defPPr>
              <a:defRPr lang="en-US"/>
            </a:defPPr>
            <a:lvl1pPr marL="0" algn="l" defTabSz="914400" rtl="0" eaLnBrk="1" latinLnBrk="0" hangingPunct="1">
              <a:defRPr sz="9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pPr/>
              <a:t>47</a:t>
            </a:fld>
            <a:endParaRPr lang="en-US"/>
          </a:p>
        </p:txBody>
      </p:sp>
    </p:spTree>
    <p:extLst>
      <p:ext uri="{BB962C8B-B14F-4D97-AF65-F5344CB8AC3E}">
        <p14:creationId xmlns:p14="http://schemas.microsoft.com/office/powerpoint/2010/main" val="224168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gs>
            <a:gs pos="76000">
              <a:schemeClr val="bg1">
                <a:tint val="90000"/>
                <a:shade val="90000"/>
                <a:satMod val="200000"/>
              </a:schemeClr>
            </a:gs>
            <a:gs pos="92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AA445-D787-4BA0-B3D7-89E73030784B}"/>
              </a:ext>
            </a:extLst>
          </p:cNvPr>
          <p:cNvSpPr>
            <a:spLocks noGrp="1"/>
          </p:cNvSpPr>
          <p:nvPr>
            <p:ph type="title"/>
          </p:nvPr>
        </p:nvSpPr>
        <p:spPr>
          <a:xfrm>
            <a:off x="457200" y="188640"/>
            <a:ext cx="8229600" cy="868365"/>
          </a:xfrm>
        </p:spPr>
        <p:txBody>
          <a:bodyPr/>
          <a:lstStyle/>
          <a:p>
            <a:r>
              <a:rPr lang="en-NZ" dirty="0"/>
              <a:t>For more information</a:t>
            </a:r>
          </a:p>
        </p:txBody>
      </p:sp>
      <p:sp>
        <p:nvSpPr>
          <p:cNvPr id="3" name="Content Placeholder 2">
            <a:extLst>
              <a:ext uri="{FF2B5EF4-FFF2-40B4-BE49-F238E27FC236}">
                <a16:creationId xmlns:a16="http://schemas.microsoft.com/office/drawing/2014/main" id="{813466A6-BA81-4F49-A232-EFD262965A74}"/>
              </a:ext>
            </a:extLst>
          </p:cNvPr>
          <p:cNvSpPr>
            <a:spLocks noGrp="1"/>
          </p:cNvSpPr>
          <p:nvPr>
            <p:ph idx="1"/>
          </p:nvPr>
        </p:nvSpPr>
        <p:spPr>
          <a:xfrm>
            <a:off x="1861393" y="1484784"/>
            <a:ext cx="7243861" cy="4525963"/>
          </a:xfrm>
        </p:spPr>
        <p:txBody>
          <a:bodyPr>
            <a:normAutofit/>
          </a:bodyPr>
          <a:lstStyle/>
          <a:p>
            <a:r>
              <a:rPr lang="en-NZ" dirty="0">
                <a:latin typeface="+mn-lt"/>
                <a:cs typeface="Arial" panose="020B0604020202020204" pitchFamily="34" charset="0"/>
              </a:rPr>
              <a:t>Dr Margaret Kilvington – </a:t>
            </a:r>
            <a:r>
              <a:rPr lang="en-NZ" dirty="0">
                <a:latin typeface="+mn-lt"/>
                <a:cs typeface="Arial" panose="020B0604020202020204" pitchFamily="34" charset="0"/>
                <a:hlinkClick r:id="rId3"/>
              </a:rPr>
              <a:t>margaret.kilvington@gmail.com</a:t>
            </a:r>
            <a:r>
              <a:rPr lang="en-NZ" dirty="0">
                <a:latin typeface="+mn-lt"/>
                <a:cs typeface="Arial" panose="020B0604020202020204" pitchFamily="34" charset="0"/>
              </a:rPr>
              <a:t> </a:t>
            </a:r>
          </a:p>
          <a:p>
            <a:pPr marL="0" indent="0">
              <a:buNone/>
            </a:pPr>
            <a:r>
              <a:rPr lang="en-NZ" dirty="0">
                <a:latin typeface="+mn-lt"/>
                <a:cs typeface="Arial" panose="020B0604020202020204" pitchFamily="34" charset="0"/>
              </a:rPr>
              <a:t>       - </a:t>
            </a:r>
            <a:r>
              <a:rPr lang="en-NZ" dirty="0">
                <a:latin typeface="+mn-lt"/>
                <a:cs typeface="Arial" panose="020B0604020202020204" pitchFamily="34" charset="0"/>
                <a:hlinkClick r:id="rId4"/>
              </a:rPr>
              <a:t>Independent Social Research, Evaluation &amp; Facilitation</a:t>
            </a:r>
            <a:endParaRPr lang="en-NZ" dirty="0">
              <a:latin typeface="+mn-lt"/>
              <a:cs typeface="Arial" panose="020B0604020202020204" pitchFamily="34" charset="0"/>
            </a:endParaRPr>
          </a:p>
          <a:p>
            <a:pPr marL="0" indent="0">
              <a:buNone/>
            </a:pPr>
            <a:endParaRPr lang="en-NZ" dirty="0">
              <a:latin typeface="+mn-lt"/>
              <a:cs typeface="Arial" panose="020B0604020202020204" pitchFamily="34" charset="0"/>
            </a:endParaRPr>
          </a:p>
          <a:p>
            <a:r>
              <a:rPr lang="de-DE" dirty="0">
                <a:latin typeface="+mn-lt"/>
                <a:cs typeface="Arial" panose="020B0604020202020204" pitchFamily="34" charset="0"/>
              </a:rPr>
              <a:t>Dr Will Allen – </a:t>
            </a:r>
            <a:r>
              <a:rPr lang="de-DE" dirty="0">
                <a:latin typeface="+mn-lt"/>
                <a:cs typeface="Arial" panose="020B0604020202020204" pitchFamily="34" charset="0"/>
                <a:hlinkClick r:id="rId5"/>
              </a:rPr>
              <a:t>willallennz@gmail.com</a:t>
            </a:r>
            <a:r>
              <a:rPr lang="de-DE" dirty="0">
                <a:latin typeface="+mn-lt"/>
                <a:cs typeface="Arial" panose="020B0604020202020204" pitchFamily="34" charset="0"/>
              </a:rPr>
              <a:t> </a:t>
            </a:r>
          </a:p>
          <a:p>
            <a:pPr marL="0" indent="0">
              <a:buNone/>
            </a:pPr>
            <a:r>
              <a:rPr lang="de-DE" dirty="0">
                <a:latin typeface="+mn-lt"/>
                <a:cs typeface="Arial" panose="020B0604020202020204" pitchFamily="34" charset="0"/>
              </a:rPr>
              <a:t>       - </a:t>
            </a:r>
            <a:r>
              <a:rPr lang="de-DE" dirty="0">
                <a:latin typeface="+mn-lt"/>
                <a:cs typeface="Arial" panose="020B0604020202020204" pitchFamily="34" charset="0"/>
                <a:hlinkClick r:id="rId6"/>
              </a:rPr>
              <a:t>Will Allen &amp; Associates</a:t>
            </a:r>
            <a:r>
              <a:rPr lang="de-DE" dirty="0">
                <a:latin typeface="+mn-lt"/>
                <a:cs typeface="Arial" panose="020B0604020202020204" pitchFamily="34" charset="0"/>
              </a:rPr>
              <a:t> / </a:t>
            </a:r>
            <a:r>
              <a:rPr lang="de-DE" dirty="0">
                <a:latin typeface="+mn-lt"/>
                <a:cs typeface="Arial" panose="020B0604020202020204" pitchFamily="34" charset="0"/>
                <a:hlinkClick r:id="rId7"/>
              </a:rPr>
              <a:t>Learning for Sustainability</a:t>
            </a:r>
            <a:endParaRPr lang="de-DE" dirty="0">
              <a:latin typeface="+mn-lt"/>
              <a:cs typeface="Arial" panose="020B0604020202020204" pitchFamily="34" charset="0"/>
            </a:endParaRPr>
          </a:p>
          <a:p>
            <a:endParaRPr lang="en-NZ" dirty="0">
              <a:latin typeface="+mn-lt"/>
              <a:cs typeface="Arial" panose="020B0604020202020204" pitchFamily="34" charset="0"/>
            </a:endParaRPr>
          </a:p>
          <a:p>
            <a:r>
              <a:rPr lang="en-NZ" dirty="0">
                <a:latin typeface="+mn-lt"/>
                <a:cs typeface="Arial" panose="020B0604020202020204" pitchFamily="34" charset="0"/>
              </a:rPr>
              <a:t>Annotated links to a wide range of related on-line material can be found via the Learning for Sustainability clearinghouse - </a:t>
            </a:r>
            <a:r>
              <a:rPr lang="en-NZ" dirty="0">
                <a:latin typeface="+mn-lt"/>
                <a:cs typeface="Arial" panose="020B0604020202020204" pitchFamily="34" charset="0"/>
                <a:hlinkClick r:id="rId8"/>
              </a:rPr>
              <a:t>https://learningforsustainability.net/</a:t>
            </a:r>
            <a:r>
              <a:rPr lang="en-NZ" dirty="0">
                <a:latin typeface="+mn-lt"/>
                <a:cs typeface="Arial" panose="020B0604020202020204" pitchFamily="34" charset="0"/>
              </a:rPr>
              <a:t> </a:t>
            </a:r>
          </a:p>
          <a:p>
            <a:endParaRPr lang="en-NZ" sz="2000" dirty="0">
              <a:latin typeface="+mn-lt"/>
              <a:cs typeface="Arial" panose="020B0604020202020204" pitchFamily="34" charset="0"/>
            </a:endParaRPr>
          </a:p>
          <a:p>
            <a:endParaRPr lang="en-NZ"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65B710A-BBF4-4F63-9F6E-2273ED899DE4}"/>
              </a:ext>
            </a:extLst>
          </p:cNvPr>
          <p:cNvSpPr>
            <a:spLocks noGrp="1"/>
          </p:cNvSpPr>
          <p:nvPr>
            <p:ph type="sldNum" sz="quarter" idx="12"/>
          </p:nvPr>
        </p:nvSpPr>
        <p:spPr/>
        <p:txBody>
          <a:bodyPr/>
          <a:lstStyle/>
          <a:p>
            <a:fld id="{F38DF745-7D3F-47F4-83A3-874385CFAA69}" type="slidenum">
              <a:rPr lang="en-US" smtClean="0"/>
              <a:pPr/>
              <a:t>48</a:t>
            </a:fld>
            <a:endParaRPr lang="en-US"/>
          </a:p>
        </p:txBody>
      </p:sp>
      <p:sp>
        <p:nvSpPr>
          <p:cNvPr id="6" name="TextBox 5">
            <a:extLst>
              <a:ext uri="{FF2B5EF4-FFF2-40B4-BE49-F238E27FC236}">
                <a16:creationId xmlns:a16="http://schemas.microsoft.com/office/drawing/2014/main" id="{3BD906B6-6157-4B2B-AEF6-D83A9C7DECEF}"/>
              </a:ext>
            </a:extLst>
          </p:cNvPr>
          <p:cNvSpPr txBox="1"/>
          <p:nvPr/>
        </p:nvSpPr>
        <p:spPr>
          <a:xfrm>
            <a:off x="294582" y="5165361"/>
            <a:ext cx="8748464" cy="997645"/>
          </a:xfrm>
          <a:prstGeom prst="rect">
            <a:avLst/>
          </a:prstGeom>
          <a:noFill/>
        </p:spPr>
        <p:txBody>
          <a:bodyPr wrap="square" rtlCol="0">
            <a:spAutoFit/>
          </a:bodyPr>
          <a:lstStyle/>
          <a:p>
            <a:pPr algn="ctr">
              <a:lnSpc>
                <a:spcPct val="107000"/>
              </a:lnSpc>
              <a:spcAft>
                <a:spcPts val="800"/>
              </a:spcAft>
            </a:pPr>
            <a:r>
              <a:rPr lang="en-NZ" sz="14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Reference as: Allen &amp; </a:t>
            </a:r>
            <a:r>
              <a:rPr lang="en-NZ" sz="1400" dirty="0" err="1">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Kilvington</a:t>
            </a:r>
            <a:r>
              <a:rPr lang="en-NZ" sz="1400" dirty="0">
                <a:solidFill>
                  <a:schemeClr val="bg1">
                    <a:lumMod val="50000"/>
                  </a:schemeClr>
                </a:solidFill>
                <a:latin typeface="Arial" panose="020B0604020202020204" pitchFamily="34" charset="0"/>
                <a:ea typeface="Times New Roman" panose="02020603050405020304" pitchFamily="18" charset="0"/>
                <a:cs typeface="Arial" panose="020B0604020202020204" pitchFamily="34" charset="0"/>
              </a:rPr>
              <a:t> (2018) Summary: An introduction to systems thinking and tools for systems thinking (Presentation).  Based on material for a Greater Wellington Regional Council introductory systems thinking workshop, Wellington, New Zealand. Available online https://learningforsustainability.net/wp-content/uploads/2019/01/Intro-systems-thinking-and-systemic-design-concepts-and-tools.pdf</a:t>
            </a:r>
          </a:p>
        </p:txBody>
      </p:sp>
    </p:spTree>
    <p:extLst>
      <p:ext uri="{BB962C8B-B14F-4D97-AF65-F5344CB8AC3E}">
        <p14:creationId xmlns:p14="http://schemas.microsoft.com/office/powerpoint/2010/main" val="53473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651D6D-22CD-4A65-ABB2-7DD62DF9E98F}"/>
              </a:ext>
            </a:extLst>
          </p:cNvPr>
          <p:cNvSpPr>
            <a:spLocks noGrp="1"/>
          </p:cNvSpPr>
          <p:nvPr>
            <p:ph type="sldNum" sz="quarter" idx="12"/>
          </p:nvPr>
        </p:nvSpPr>
        <p:spPr/>
        <p:txBody>
          <a:bodyPr/>
          <a:lstStyle/>
          <a:p>
            <a:fld id="{F38DF745-7D3F-47F4-83A3-874385CFAA69}" type="slidenum">
              <a:rPr lang="en-US" smtClean="0"/>
              <a:pPr/>
              <a:t>5</a:t>
            </a:fld>
            <a:endParaRPr lang="en-US"/>
          </a:p>
        </p:txBody>
      </p:sp>
      <p:sp>
        <p:nvSpPr>
          <p:cNvPr id="5" name="Rectangle 4">
            <a:extLst>
              <a:ext uri="{FF2B5EF4-FFF2-40B4-BE49-F238E27FC236}">
                <a16:creationId xmlns:a16="http://schemas.microsoft.com/office/drawing/2014/main" id="{ADDB4A7A-769A-44B2-B199-6A834F6ECDCF}"/>
              </a:ext>
            </a:extLst>
          </p:cNvPr>
          <p:cNvSpPr/>
          <p:nvPr/>
        </p:nvSpPr>
        <p:spPr>
          <a:xfrm>
            <a:off x="899591" y="1023750"/>
            <a:ext cx="7643687" cy="5343771"/>
          </a:xfrm>
          <a:prstGeom prst="rect">
            <a:avLst/>
          </a:prstGeom>
        </p:spPr>
        <p:txBody>
          <a:bodyPr wrap="square">
            <a:spAutoFit/>
          </a:bodyPr>
          <a:lstStyle/>
          <a:p>
            <a:pPr marL="285750" indent="-285750">
              <a:lnSpc>
                <a:spcPct val="107000"/>
              </a:lnSpc>
              <a:buFont typeface="Arial" panose="020B0604020202020204" pitchFamily="34" charset="0"/>
              <a:buChar char="•"/>
            </a:pPr>
            <a:r>
              <a:rPr lang="en-NZ" sz="2200" b="1" dirty="0">
                <a:solidFill>
                  <a:schemeClr val="tx1">
                    <a:lumMod val="85000"/>
                    <a:lumOff val="15000"/>
                  </a:schemeClr>
                </a:solidFill>
                <a:ea typeface="Times New Roman" panose="02020603050405020304" pitchFamily="18" charset="0"/>
                <a:cs typeface="Arial" panose="020B0604020202020204" pitchFamily="34" charset="0"/>
              </a:rPr>
              <a:t>Change our thinking </a:t>
            </a:r>
            <a:r>
              <a:rPr lang="en-NZ" sz="2200" dirty="0">
                <a:solidFill>
                  <a:schemeClr val="tx1">
                    <a:lumMod val="85000"/>
                    <a:lumOff val="15000"/>
                  </a:schemeClr>
                </a:solidFill>
                <a:ea typeface="Times New Roman" panose="02020603050405020304" pitchFamily="18" charset="0"/>
                <a:cs typeface="Arial" panose="020B0604020202020204" pitchFamily="34" charset="0"/>
              </a:rPr>
              <a:t>to match the interconnected, dynamic complexity of our communities and their environments</a:t>
            </a:r>
          </a:p>
          <a:p>
            <a:pPr marL="285750" indent="-285750">
              <a:lnSpc>
                <a:spcPct val="107000"/>
              </a:lnSpc>
              <a:buFont typeface="Arial" panose="020B0604020202020204" pitchFamily="34" charset="0"/>
              <a:buChar char="•"/>
            </a:pPr>
            <a:r>
              <a:rPr lang="en-NZ" sz="2200" b="1" dirty="0">
                <a:solidFill>
                  <a:srgbClr val="068DB2"/>
                </a:solidFill>
                <a:ea typeface="Times New Roman" panose="02020603050405020304" pitchFamily="18" charset="0"/>
                <a:cs typeface="Arial" panose="020B0604020202020204" pitchFamily="34" charset="0"/>
              </a:rPr>
              <a:t>Communicate with others</a:t>
            </a:r>
            <a:r>
              <a:rPr lang="en-NZ" sz="2200" dirty="0">
                <a:solidFill>
                  <a:srgbClr val="068DB2"/>
                </a:solidFill>
                <a:ea typeface="Times New Roman" panose="02020603050405020304" pitchFamily="18" charset="0"/>
                <a:cs typeface="Arial" panose="020B0604020202020204" pitchFamily="34" charset="0"/>
              </a:rPr>
              <a:t> to create new ways of thinking and seeing - and develop shared understanding </a:t>
            </a:r>
          </a:p>
          <a:p>
            <a:pPr marL="285750" indent="-285750">
              <a:lnSpc>
                <a:spcPct val="107000"/>
              </a:lnSpc>
              <a:buFont typeface="Arial" panose="020B0604020202020204" pitchFamily="34" charset="0"/>
              <a:buChar char="•"/>
            </a:pPr>
            <a:r>
              <a:rPr lang="en-NZ" sz="2200" b="1" dirty="0">
                <a:solidFill>
                  <a:schemeClr val="tx1">
                    <a:lumMod val="85000"/>
                    <a:lumOff val="15000"/>
                  </a:schemeClr>
                </a:solidFill>
                <a:ea typeface="Times New Roman" panose="02020603050405020304" pitchFamily="18" charset="0"/>
                <a:cs typeface="Arial" panose="020B0604020202020204" pitchFamily="34" charset="0"/>
              </a:rPr>
              <a:t>Change our behaviour </a:t>
            </a:r>
            <a:r>
              <a:rPr lang="en-NZ" sz="2200" dirty="0">
                <a:solidFill>
                  <a:schemeClr val="tx1">
                    <a:lumMod val="85000"/>
                    <a:lumOff val="15000"/>
                  </a:schemeClr>
                </a:solidFill>
                <a:ea typeface="Times New Roman" panose="02020603050405020304" pitchFamily="18" charset="0"/>
                <a:cs typeface="Arial" panose="020B0604020202020204" pitchFamily="34" charset="0"/>
              </a:rPr>
              <a:t>to work with the complex forces in the system (instead of against them) to realize our vision</a:t>
            </a:r>
          </a:p>
          <a:p>
            <a:pPr marL="285750" indent="-285750">
              <a:buFont typeface="Arial" panose="020B0604020202020204" pitchFamily="34" charset="0"/>
              <a:buChar char="•"/>
            </a:pPr>
            <a:r>
              <a:rPr lang="en-NZ" sz="2200" b="1" dirty="0">
                <a:solidFill>
                  <a:srgbClr val="068DB2"/>
                </a:solidFill>
                <a:ea typeface="Times New Roman" panose="02020603050405020304" pitchFamily="18" charset="0"/>
                <a:cs typeface="Arial" panose="020B0604020202020204" pitchFamily="34" charset="0"/>
              </a:rPr>
              <a:t>Identify and test </a:t>
            </a:r>
            <a:r>
              <a:rPr lang="en-NZ" sz="2200" dirty="0">
                <a:solidFill>
                  <a:srgbClr val="068DB2"/>
                </a:solidFill>
                <a:ea typeface="Times New Roman" panose="02020603050405020304" pitchFamily="18" charset="0"/>
                <a:cs typeface="Arial" panose="020B0604020202020204" pitchFamily="34" charset="0"/>
              </a:rPr>
              <a:t>a wider variety of </a:t>
            </a:r>
            <a:r>
              <a:rPr lang="en-NZ" sz="2200" b="1" dirty="0">
                <a:solidFill>
                  <a:srgbClr val="068DB2"/>
                </a:solidFill>
                <a:ea typeface="Times New Roman" panose="02020603050405020304" pitchFamily="18" charset="0"/>
                <a:cs typeface="Arial" panose="020B0604020202020204" pitchFamily="34" charset="0"/>
              </a:rPr>
              <a:t>possible actions and solution pathways</a:t>
            </a:r>
            <a:endParaRPr lang="en-NZ" sz="2200" dirty="0">
              <a:solidFill>
                <a:srgbClr val="068DB2"/>
              </a:solidFill>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NZ" sz="2200" b="1" dirty="0">
                <a:solidFill>
                  <a:schemeClr val="tx1">
                    <a:lumMod val="85000"/>
                    <a:lumOff val="15000"/>
                  </a:schemeClr>
                </a:solidFill>
                <a:ea typeface="Times New Roman" panose="02020603050405020304" pitchFamily="18" charset="0"/>
                <a:cs typeface="Arial" panose="020B0604020202020204" pitchFamily="34" charset="0"/>
              </a:rPr>
              <a:t>Become more aware</a:t>
            </a:r>
            <a:r>
              <a:rPr lang="en-NZ" sz="2200" dirty="0">
                <a:solidFill>
                  <a:schemeClr val="tx1">
                    <a:lumMod val="85000"/>
                    <a:lumOff val="15000"/>
                  </a:schemeClr>
                </a:solidFill>
                <a:ea typeface="Times New Roman" panose="02020603050405020304" pitchFamily="18" charset="0"/>
                <a:cs typeface="Arial" panose="020B0604020202020204" pitchFamily="34" charset="0"/>
              </a:rPr>
              <a:t> of the potential for unintended consequences of our actions</a:t>
            </a:r>
          </a:p>
          <a:p>
            <a:pPr marL="285750" indent="-285750">
              <a:buFont typeface="Arial" panose="020B0604020202020204" pitchFamily="34" charset="0"/>
              <a:buChar char="•"/>
            </a:pPr>
            <a:r>
              <a:rPr lang="en-NZ" sz="2200" dirty="0">
                <a:solidFill>
                  <a:srgbClr val="068DB2"/>
                </a:solidFill>
                <a:ea typeface="Times New Roman" panose="02020603050405020304" pitchFamily="18" charset="0"/>
                <a:cs typeface="Arial" panose="020B0604020202020204" pitchFamily="34" charset="0"/>
              </a:rPr>
              <a:t>Harness </a:t>
            </a:r>
            <a:r>
              <a:rPr lang="en-NZ" sz="2200" b="1" dirty="0">
                <a:solidFill>
                  <a:srgbClr val="068DB2"/>
                </a:solidFill>
                <a:ea typeface="Times New Roman" panose="02020603050405020304" pitchFamily="18" charset="0"/>
                <a:cs typeface="Arial" panose="020B0604020202020204" pitchFamily="34" charset="0"/>
              </a:rPr>
              <a:t>social learning</a:t>
            </a:r>
            <a:r>
              <a:rPr lang="en-NZ" sz="2200" dirty="0">
                <a:solidFill>
                  <a:srgbClr val="068DB2"/>
                </a:solidFill>
                <a:ea typeface="Times New Roman" panose="02020603050405020304" pitchFamily="18" charset="0"/>
                <a:cs typeface="Arial" panose="020B0604020202020204" pitchFamily="34" charset="0"/>
              </a:rPr>
              <a:t> processes to help us develop a shared understanding and take action collectively</a:t>
            </a:r>
          </a:p>
          <a:p>
            <a:pPr marL="285750" indent="-285750">
              <a:buFont typeface="Arial" panose="020B0604020202020204" pitchFamily="34" charset="0"/>
              <a:buChar char="•"/>
            </a:pPr>
            <a:r>
              <a:rPr lang="en-NZ" sz="2200" b="1" dirty="0">
                <a:solidFill>
                  <a:schemeClr val="tx1">
                    <a:lumMod val="85000"/>
                    <a:lumOff val="15000"/>
                  </a:schemeClr>
                </a:solidFill>
                <a:ea typeface="Times New Roman" panose="02020603050405020304" pitchFamily="18" charset="0"/>
                <a:cs typeface="Arial" panose="020B0604020202020204" pitchFamily="34" charset="0"/>
              </a:rPr>
              <a:t>Expand the choices available to us </a:t>
            </a:r>
            <a:r>
              <a:rPr lang="en-NZ" sz="2200" dirty="0">
                <a:solidFill>
                  <a:schemeClr val="tx1">
                    <a:lumMod val="85000"/>
                    <a:lumOff val="15000"/>
                  </a:schemeClr>
                </a:solidFill>
                <a:ea typeface="Times New Roman" panose="02020603050405020304" pitchFamily="18" charset="0"/>
                <a:cs typeface="Arial" panose="020B0604020202020204" pitchFamily="34" charset="0"/>
              </a:rPr>
              <a:t>and identify those choices where we can </a:t>
            </a:r>
            <a:r>
              <a:rPr lang="en-NZ" sz="2200" b="1" dirty="0">
                <a:solidFill>
                  <a:schemeClr val="tx1">
                    <a:lumMod val="85000"/>
                    <a:lumOff val="15000"/>
                  </a:schemeClr>
                </a:solidFill>
                <a:ea typeface="Times New Roman" panose="02020603050405020304" pitchFamily="18" charset="0"/>
                <a:cs typeface="Arial" panose="020B0604020202020204" pitchFamily="34" charset="0"/>
              </a:rPr>
              <a:t>develop significant leverage</a:t>
            </a:r>
          </a:p>
          <a:p>
            <a:pPr marL="285750" indent="-285750">
              <a:buFont typeface="Arial" panose="020B0604020202020204" pitchFamily="34" charset="0"/>
              <a:buChar char="•"/>
            </a:pPr>
            <a:endParaRPr lang="en-NZ" sz="2400" b="1" i="1" dirty="0">
              <a:solidFill>
                <a:schemeClr val="bg1">
                  <a:lumMod val="50000"/>
                </a:schemeClr>
              </a:solidFill>
              <a:cs typeface="Arial" panose="020B0604020202020204" pitchFamily="34" charset="0"/>
            </a:endParaRPr>
          </a:p>
        </p:txBody>
      </p:sp>
      <p:sp>
        <p:nvSpPr>
          <p:cNvPr id="6" name="TextBox 5">
            <a:extLst>
              <a:ext uri="{FF2B5EF4-FFF2-40B4-BE49-F238E27FC236}">
                <a16:creationId xmlns:a16="http://schemas.microsoft.com/office/drawing/2014/main" id="{6DF2AF71-BAF4-4FCB-93CE-19B43EB78920}"/>
              </a:ext>
            </a:extLst>
          </p:cNvPr>
          <p:cNvSpPr txBox="1"/>
          <p:nvPr/>
        </p:nvSpPr>
        <p:spPr>
          <a:xfrm>
            <a:off x="827584" y="231458"/>
            <a:ext cx="6840760" cy="923330"/>
          </a:xfrm>
          <a:prstGeom prst="rect">
            <a:avLst/>
          </a:prstGeom>
          <a:noFill/>
        </p:spPr>
        <p:txBody>
          <a:bodyPr wrap="square" rtlCol="0">
            <a:spAutoFit/>
          </a:bodyPr>
          <a:lstStyle/>
          <a:p>
            <a:r>
              <a:rPr lang="en-NZ" sz="3600" dirty="0">
                <a:solidFill>
                  <a:schemeClr val="tx2"/>
                </a:solidFill>
                <a:ea typeface="Times New Roman" panose="02020603050405020304" pitchFamily="18" charset="0"/>
                <a:cs typeface="Times New Roman" panose="02020603050405020304" pitchFamily="18" charset="0"/>
              </a:rPr>
              <a:t>Systems thinking enables us to</a:t>
            </a:r>
            <a:r>
              <a:rPr lang="en-NZ" i="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a:t>
            </a:r>
            <a:endParaRPr lang="en-NZ"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endParaRPr lang="en-NZ" dirty="0">
              <a:solidFill>
                <a:schemeClr val="tx2"/>
              </a:solidFill>
            </a:endParaRPr>
          </a:p>
        </p:txBody>
      </p:sp>
    </p:spTree>
    <p:extLst>
      <p:ext uri="{BB962C8B-B14F-4D97-AF65-F5344CB8AC3E}">
        <p14:creationId xmlns:p14="http://schemas.microsoft.com/office/powerpoint/2010/main" val="21189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1">
                <a:tint val="80000"/>
                <a:satMod val="250000"/>
                <a:alpha val="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descr="A picture containing animal&#10;&#10;Description generated with high confidence">
            <a:extLst>
              <a:ext uri="{FF2B5EF4-FFF2-40B4-BE49-F238E27FC236}">
                <a16:creationId xmlns:a16="http://schemas.microsoft.com/office/drawing/2014/main" id="{A7E3F00D-E480-440E-806B-326720A3D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 y="-16236"/>
            <a:ext cx="9260404" cy="6953947"/>
          </a:xfrm>
          <a:prstGeom prst="rect">
            <a:avLst/>
          </a:prstGeom>
        </p:spPr>
      </p:pic>
      <p:sp>
        <p:nvSpPr>
          <p:cNvPr id="7" name="Text Box 5"/>
          <p:cNvSpPr txBox="1">
            <a:spLocks noChangeArrowheads="1"/>
          </p:cNvSpPr>
          <p:nvPr/>
        </p:nvSpPr>
        <p:spPr bwMode="auto">
          <a:xfrm>
            <a:off x="291543" y="3140968"/>
            <a:ext cx="6003671" cy="3046988"/>
          </a:xfrm>
          <a:prstGeom prst="rect">
            <a:avLst/>
          </a:prstGeom>
          <a:noFill/>
          <a:ln w="9525">
            <a:noFill/>
            <a:miter lim="800000"/>
            <a:headEnd/>
            <a:tailEnd/>
          </a:ln>
          <a:effectLst/>
        </p:spPr>
        <p:txBody>
          <a:bodyPr wrap="square">
            <a:spAutoFit/>
          </a:bodyPr>
          <a:lstStyle/>
          <a:p>
            <a:pPr>
              <a:spcBef>
                <a:spcPct val="50000"/>
              </a:spcBef>
            </a:pPr>
            <a:r>
              <a:rPr lang="en-AU" sz="2400" dirty="0">
                <a:solidFill>
                  <a:schemeClr val="bg1"/>
                </a:solidFill>
                <a:cs typeface="Arial" panose="020B0604020202020204" pitchFamily="34" charset="0"/>
              </a:rPr>
              <a:t>There are different kinds of systems </a:t>
            </a:r>
          </a:p>
          <a:p>
            <a:pPr marL="1270000" lvl="2" indent="-355600">
              <a:spcBef>
                <a:spcPct val="50000"/>
              </a:spcBef>
              <a:buFontTx/>
              <a:buChar char="•"/>
            </a:pPr>
            <a:r>
              <a:rPr lang="en-AU" sz="2400" dirty="0">
                <a:solidFill>
                  <a:schemeClr val="bg1"/>
                </a:solidFill>
                <a:cs typeface="Arial" panose="020B0604020202020204" pitchFamily="34" charset="0"/>
              </a:rPr>
              <a:t>Simple / complicated</a:t>
            </a:r>
          </a:p>
          <a:p>
            <a:pPr marL="1270000" lvl="2" indent="-355600">
              <a:spcBef>
                <a:spcPct val="50000"/>
              </a:spcBef>
              <a:buFontTx/>
              <a:buChar char="•"/>
            </a:pPr>
            <a:r>
              <a:rPr lang="en-AU" sz="2400" dirty="0">
                <a:solidFill>
                  <a:schemeClr val="bg1"/>
                </a:solidFill>
                <a:cs typeface="Arial" panose="020B0604020202020204" pitchFamily="34" charset="0"/>
              </a:rPr>
              <a:t>Complex  and adaptive</a:t>
            </a:r>
          </a:p>
          <a:p>
            <a:pPr>
              <a:spcBef>
                <a:spcPct val="50000"/>
              </a:spcBef>
            </a:pPr>
            <a:endParaRPr lang="en-AU" sz="2400" dirty="0">
              <a:solidFill>
                <a:schemeClr val="bg1"/>
              </a:solidFill>
              <a:cs typeface="Arial" panose="020B0604020202020204" pitchFamily="34" charset="0"/>
            </a:endParaRPr>
          </a:p>
          <a:p>
            <a:pPr>
              <a:spcBef>
                <a:spcPct val="50000"/>
              </a:spcBef>
            </a:pPr>
            <a:r>
              <a:rPr lang="en-AU" sz="2400" dirty="0">
                <a:solidFill>
                  <a:schemeClr val="bg1"/>
                </a:solidFill>
                <a:cs typeface="Arial" panose="020B0604020202020204" pitchFamily="34" charset="0"/>
              </a:rPr>
              <a:t>We need to understand them, and use different management styles for each </a:t>
            </a:r>
          </a:p>
        </p:txBody>
      </p:sp>
      <p:sp>
        <p:nvSpPr>
          <p:cNvPr id="10" name="TextBox 9">
            <a:extLst>
              <a:ext uri="{FF2B5EF4-FFF2-40B4-BE49-F238E27FC236}">
                <a16:creationId xmlns:a16="http://schemas.microsoft.com/office/drawing/2014/main" id="{ED4A2F4F-AC2F-418C-935C-D89FFCE14B97}"/>
              </a:ext>
            </a:extLst>
          </p:cNvPr>
          <p:cNvSpPr txBox="1"/>
          <p:nvPr/>
        </p:nvSpPr>
        <p:spPr>
          <a:xfrm>
            <a:off x="251520" y="6475256"/>
            <a:ext cx="3888432" cy="246221"/>
          </a:xfrm>
          <a:prstGeom prst="rect">
            <a:avLst/>
          </a:prstGeom>
          <a:noFill/>
        </p:spPr>
        <p:txBody>
          <a:bodyPr wrap="square" rtlCol="0">
            <a:spAutoFit/>
          </a:bodyPr>
          <a:lstStyle/>
          <a:p>
            <a:r>
              <a:rPr lang="en-NZ" sz="1000" dirty="0">
                <a:latin typeface="Arial" panose="020B0604020202020204" pitchFamily="34" charset="0"/>
                <a:cs typeface="Arial" panose="020B0604020202020204" pitchFamily="34" charset="0"/>
              </a:rPr>
              <a:t>Image: </a:t>
            </a:r>
            <a:r>
              <a:rPr lang="en-NZ" sz="1000" dirty="0">
                <a:latin typeface="Arial" panose="020B0604020202020204" pitchFamily="34" charset="0"/>
                <a:cs typeface="Arial" panose="020B0604020202020204" pitchFamily="34" charset="0"/>
                <a:hlinkClick r:id="rId4"/>
              </a:rPr>
              <a:t>Land Information New Zealand</a:t>
            </a:r>
            <a:endParaRPr lang="en-NZ" sz="1000" dirty="0">
              <a:latin typeface="Arial" panose="020B0604020202020204" pitchFamily="34" charset="0"/>
              <a:cs typeface="Arial" panose="020B0604020202020204" pitchFamily="34" charset="0"/>
            </a:endParaRPr>
          </a:p>
        </p:txBody>
      </p:sp>
      <p:sp>
        <p:nvSpPr>
          <p:cNvPr id="11" name="Slide Number Placeholder 3">
            <a:extLst>
              <a:ext uri="{FF2B5EF4-FFF2-40B4-BE49-F238E27FC236}">
                <a16:creationId xmlns:a16="http://schemas.microsoft.com/office/drawing/2014/main" id="{89569E26-AEDE-41DF-9BCE-21068504937E}"/>
              </a:ext>
            </a:extLst>
          </p:cNvPr>
          <p:cNvSpPr txBox="1">
            <a:spLocks/>
          </p:cNvSpPr>
          <p:nvPr/>
        </p:nvSpPr>
        <p:spPr>
          <a:xfrm>
            <a:off x="8700584" y="6492875"/>
            <a:ext cx="561975" cy="365125"/>
          </a:xfrm>
          <a:prstGeom prst="rect">
            <a:avLst/>
          </a:prstGeom>
        </p:spPr>
        <p:txBody>
          <a:bodyPr vert="horz" lIns="27432" tIns="45720" rIns="45720" bIns="45720" rtlCol="0" anchor="ctr"/>
          <a:lstStyle>
            <a:defPPr>
              <a:defRPr lang="en-US"/>
            </a:defPPr>
            <a:lvl1pPr marL="0" algn="l" defTabSz="914400" rtl="0" eaLnBrk="1" latinLnBrk="0" hangingPunct="1">
              <a:defRPr sz="900" kern="1200">
                <a:solidFill>
                  <a:schemeClr val="tx1">
                    <a:lumMod val="65000"/>
                    <a:lumOff val="35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8DF745-7D3F-47F4-83A3-874385CFAA69}" type="slidenum">
              <a:rPr lang="en-US" smtClean="0">
                <a:solidFill>
                  <a:schemeClr val="bg1"/>
                </a:solidFill>
              </a:rPr>
              <a:pPr/>
              <a:t>6</a:t>
            </a:fld>
            <a:endParaRPr lang="en-US" dirty="0">
              <a:solidFill>
                <a:schemeClr val="bg1"/>
              </a:solidFill>
            </a:endParaRPr>
          </a:p>
        </p:txBody>
      </p:sp>
      <p:sp>
        <p:nvSpPr>
          <p:cNvPr id="2" name="Rectangle 1">
            <a:extLst>
              <a:ext uri="{FF2B5EF4-FFF2-40B4-BE49-F238E27FC236}">
                <a16:creationId xmlns:a16="http://schemas.microsoft.com/office/drawing/2014/main" id="{484F0CB0-BC87-42CC-919A-6AB517CC3A45}"/>
              </a:ext>
            </a:extLst>
          </p:cNvPr>
          <p:cNvSpPr/>
          <p:nvPr/>
        </p:nvSpPr>
        <p:spPr>
          <a:xfrm>
            <a:off x="24480" y="-17808"/>
            <a:ext cx="9260404" cy="1997373"/>
          </a:xfrm>
          <a:prstGeom prst="rect">
            <a:avLst/>
          </a:prstGeom>
          <a:solidFill>
            <a:srgbClr val="068DB2"/>
          </a:solidFill>
          <a:ln>
            <a:solidFill>
              <a:srgbClr val="068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1106F706-C83A-4441-BA51-D56A100A0F19}"/>
              </a:ext>
            </a:extLst>
          </p:cNvPr>
          <p:cNvSpPr txBox="1"/>
          <p:nvPr/>
        </p:nvSpPr>
        <p:spPr>
          <a:xfrm>
            <a:off x="597349" y="519213"/>
            <a:ext cx="8496944" cy="923330"/>
          </a:xfrm>
          <a:prstGeom prst="rect">
            <a:avLst/>
          </a:prstGeom>
          <a:noFill/>
        </p:spPr>
        <p:txBody>
          <a:bodyPr wrap="square" rtlCol="0">
            <a:spAutoFit/>
          </a:bodyPr>
          <a:lstStyle/>
          <a:p>
            <a:r>
              <a:rPr lang="en-NZ" sz="3600" dirty="0">
                <a:solidFill>
                  <a:schemeClr val="bg2"/>
                </a:solidFill>
                <a:ea typeface="Times New Roman" panose="02020603050405020304" pitchFamily="18" charset="0"/>
                <a:cs typeface="Times New Roman" panose="02020603050405020304" pitchFamily="18" charset="0"/>
              </a:rPr>
              <a:t>Of course - not all systems are the same!</a:t>
            </a:r>
          </a:p>
          <a:p>
            <a:endParaRPr lang="en-NZ" dirty="0">
              <a:solidFill>
                <a:schemeClr val="tx2"/>
              </a:solidFill>
            </a:endParaRPr>
          </a:p>
        </p:txBody>
      </p:sp>
    </p:spTree>
    <p:extLst>
      <p:ext uri="{BB962C8B-B14F-4D97-AF65-F5344CB8AC3E}">
        <p14:creationId xmlns:p14="http://schemas.microsoft.com/office/powerpoint/2010/main" val="257278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Line 4"/>
          <p:cNvSpPr>
            <a:spLocks noChangeShapeType="1"/>
          </p:cNvSpPr>
          <p:nvPr/>
        </p:nvSpPr>
        <p:spPr bwMode="auto">
          <a:xfrm>
            <a:off x="1295405" y="1459523"/>
            <a:ext cx="17463" cy="4360985"/>
          </a:xfrm>
          <a:prstGeom prst="line">
            <a:avLst/>
          </a:prstGeom>
          <a:noFill/>
          <a:ln w="19050">
            <a:solidFill>
              <a:schemeClr val="tx1"/>
            </a:solidFill>
            <a:round/>
            <a:headEnd/>
            <a:tailEnd/>
          </a:ln>
          <a:effectLst/>
        </p:spPr>
        <p:txBody>
          <a:bodyPr/>
          <a:lstStyle/>
          <a:p>
            <a:endParaRPr lang="en-NZ" sz="1662">
              <a:cs typeface="Arial" panose="020B0604020202020204" pitchFamily="34" charset="0"/>
            </a:endParaRPr>
          </a:p>
        </p:txBody>
      </p:sp>
      <p:sp>
        <p:nvSpPr>
          <p:cNvPr id="88069" name="Line 5"/>
          <p:cNvSpPr>
            <a:spLocks noChangeShapeType="1"/>
          </p:cNvSpPr>
          <p:nvPr/>
        </p:nvSpPr>
        <p:spPr bwMode="auto">
          <a:xfrm>
            <a:off x="779463" y="5539154"/>
            <a:ext cx="7315200" cy="0"/>
          </a:xfrm>
          <a:prstGeom prst="line">
            <a:avLst/>
          </a:prstGeom>
          <a:noFill/>
          <a:ln w="19050">
            <a:solidFill>
              <a:schemeClr val="tx1"/>
            </a:solidFill>
            <a:round/>
            <a:headEnd/>
            <a:tailEnd/>
          </a:ln>
          <a:effectLst/>
        </p:spPr>
        <p:txBody>
          <a:bodyPr/>
          <a:lstStyle/>
          <a:p>
            <a:endParaRPr lang="en-NZ" sz="1662">
              <a:cs typeface="Arial" panose="020B0604020202020204" pitchFamily="34" charset="0"/>
            </a:endParaRPr>
          </a:p>
        </p:txBody>
      </p:sp>
      <p:sp>
        <p:nvSpPr>
          <p:cNvPr id="88070" name="Text Box 6"/>
          <p:cNvSpPr txBox="1">
            <a:spLocks noChangeArrowheads="1"/>
          </p:cNvSpPr>
          <p:nvPr/>
        </p:nvSpPr>
        <p:spPr bwMode="auto">
          <a:xfrm>
            <a:off x="2453253" y="6310197"/>
            <a:ext cx="4714908" cy="276999"/>
          </a:xfrm>
          <a:prstGeom prst="rect">
            <a:avLst/>
          </a:prstGeom>
          <a:noFill/>
          <a:ln w="9525">
            <a:noFill/>
            <a:miter lim="800000"/>
            <a:headEnd/>
            <a:tailEnd/>
          </a:ln>
          <a:effectLst/>
        </p:spPr>
        <p:txBody>
          <a:bodyPr wrap="square">
            <a:spAutoFit/>
          </a:bodyPr>
          <a:lstStyle/>
          <a:p>
            <a:pPr>
              <a:spcBef>
                <a:spcPct val="50000"/>
              </a:spcBef>
            </a:pPr>
            <a:r>
              <a:rPr lang="en-AU" sz="1200" dirty="0">
                <a:latin typeface="Arial" panose="020B0604020202020204" pitchFamily="34" charset="0"/>
                <a:cs typeface="Arial" panose="020B0604020202020204" pitchFamily="34" charset="0"/>
              </a:rPr>
              <a:t>Modified from work by  </a:t>
            </a:r>
            <a:r>
              <a:rPr lang="en-AU" sz="1200" dirty="0">
                <a:latin typeface="Arial" panose="020B0604020202020204" pitchFamily="34" charset="0"/>
                <a:cs typeface="Arial" panose="020B0604020202020204" pitchFamily="34" charset="0"/>
                <a:hlinkClick r:id="rId3"/>
              </a:rPr>
              <a:t>Ralph D. Stacey</a:t>
            </a:r>
            <a:r>
              <a:rPr lang="en-AU" sz="1200" dirty="0">
                <a:latin typeface="Arial" panose="020B0604020202020204" pitchFamily="34" charset="0"/>
                <a:cs typeface="Arial" panose="020B0604020202020204" pitchFamily="34" charset="0"/>
              </a:rPr>
              <a:t>  and </a:t>
            </a:r>
            <a:r>
              <a:rPr lang="en-AU" sz="1200" dirty="0">
                <a:latin typeface="Arial" panose="020B0604020202020204" pitchFamily="34" charset="0"/>
                <a:cs typeface="Arial" panose="020B0604020202020204" pitchFamily="34" charset="0"/>
                <a:hlinkClick r:id="rId4"/>
              </a:rPr>
              <a:t>Dave Snowden</a:t>
            </a:r>
            <a:endParaRPr lang="en-AU" sz="1200" dirty="0">
              <a:latin typeface="Arial" panose="020B0604020202020204" pitchFamily="34" charset="0"/>
              <a:cs typeface="Arial" panose="020B0604020202020204" pitchFamily="34" charset="0"/>
            </a:endParaRPr>
          </a:p>
        </p:txBody>
      </p:sp>
      <p:sp>
        <p:nvSpPr>
          <p:cNvPr id="88071" name="Text Box 7"/>
          <p:cNvSpPr txBox="1">
            <a:spLocks noChangeArrowheads="1"/>
          </p:cNvSpPr>
          <p:nvPr/>
        </p:nvSpPr>
        <p:spPr bwMode="auto">
          <a:xfrm>
            <a:off x="1655313" y="4764826"/>
            <a:ext cx="2644559" cy="433196"/>
          </a:xfrm>
          <a:prstGeom prst="rect">
            <a:avLst/>
          </a:prstGeom>
          <a:noFill/>
          <a:ln w="9525">
            <a:noFill/>
            <a:miter lim="800000"/>
            <a:headEnd/>
            <a:tailEnd/>
          </a:ln>
          <a:effectLst/>
        </p:spPr>
        <p:txBody>
          <a:bodyPr wrap="square">
            <a:spAutoFit/>
          </a:bodyPr>
          <a:lstStyle/>
          <a:p>
            <a:pPr>
              <a:spcBef>
                <a:spcPct val="50000"/>
              </a:spcBef>
            </a:pPr>
            <a:r>
              <a:rPr lang="en-NZ" sz="2215" b="1" dirty="0">
                <a:solidFill>
                  <a:schemeClr val="tx2"/>
                </a:solidFill>
                <a:cs typeface="Arial" panose="020B0604020202020204" pitchFamily="34" charset="0"/>
              </a:rPr>
              <a:t>Simple problems</a:t>
            </a:r>
            <a:endParaRPr lang="en-AU" sz="2215" b="1" dirty="0">
              <a:solidFill>
                <a:schemeClr val="tx2"/>
              </a:solidFill>
              <a:cs typeface="Arial" panose="020B0604020202020204" pitchFamily="34" charset="0"/>
            </a:endParaRPr>
          </a:p>
        </p:txBody>
      </p:sp>
      <p:sp>
        <p:nvSpPr>
          <p:cNvPr id="88073" name="Text Box 9"/>
          <p:cNvSpPr txBox="1">
            <a:spLocks noChangeArrowheads="1"/>
          </p:cNvSpPr>
          <p:nvPr/>
        </p:nvSpPr>
        <p:spPr bwMode="auto">
          <a:xfrm>
            <a:off x="3214678" y="5671054"/>
            <a:ext cx="2286000" cy="433196"/>
          </a:xfrm>
          <a:prstGeom prst="rect">
            <a:avLst/>
          </a:prstGeom>
          <a:noFill/>
          <a:ln w="9525">
            <a:noFill/>
            <a:miter lim="800000"/>
            <a:headEnd/>
            <a:tailEnd/>
          </a:ln>
          <a:effectLst/>
        </p:spPr>
        <p:txBody>
          <a:bodyPr>
            <a:spAutoFit/>
          </a:bodyPr>
          <a:lstStyle/>
          <a:p>
            <a:pPr>
              <a:spcBef>
                <a:spcPct val="50000"/>
              </a:spcBef>
            </a:pPr>
            <a:r>
              <a:rPr lang="en-NZ" sz="2215" dirty="0">
                <a:cs typeface="Arial" panose="020B0604020202020204" pitchFamily="34" charset="0"/>
              </a:rPr>
              <a:t>Certainty</a:t>
            </a:r>
            <a:endParaRPr lang="en-AU" sz="2215" dirty="0">
              <a:cs typeface="Arial" panose="020B0604020202020204" pitchFamily="34" charset="0"/>
            </a:endParaRPr>
          </a:p>
        </p:txBody>
      </p:sp>
      <p:sp>
        <p:nvSpPr>
          <p:cNvPr id="88074" name="Text Box 10"/>
          <p:cNvSpPr txBox="1">
            <a:spLocks noChangeArrowheads="1"/>
          </p:cNvSpPr>
          <p:nvPr/>
        </p:nvSpPr>
        <p:spPr bwMode="auto">
          <a:xfrm>
            <a:off x="6629400" y="5609509"/>
            <a:ext cx="1600200" cy="348109"/>
          </a:xfrm>
          <a:prstGeom prst="rect">
            <a:avLst/>
          </a:prstGeom>
          <a:noFill/>
          <a:ln w="9525">
            <a:noFill/>
            <a:miter lim="800000"/>
            <a:headEnd/>
            <a:tailEnd/>
          </a:ln>
          <a:effectLst/>
        </p:spPr>
        <p:txBody>
          <a:bodyPr>
            <a:spAutoFit/>
          </a:bodyPr>
          <a:lstStyle/>
          <a:p>
            <a:pPr>
              <a:spcBef>
                <a:spcPct val="50000"/>
              </a:spcBef>
            </a:pPr>
            <a:r>
              <a:rPr lang="en-NZ" sz="1662">
                <a:cs typeface="Arial" panose="020B0604020202020204" pitchFamily="34" charset="0"/>
              </a:rPr>
              <a:t>Far from</a:t>
            </a:r>
            <a:endParaRPr lang="en-AU" sz="1662">
              <a:cs typeface="Arial" panose="020B0604020202020204" pitchFamily="34" charset="0"/>
            </a:endParaRPr>
          </a:p>
        </p:txBody>
      </p:sp>
      <p:sp>
        <p:nvSpPr>
          <p:cNvPr id="88075" name="Text Box 11"/>
          <p:cNvSpPr txBox="1">
            <a:spLocks noChangeArrowheads="1"/>
          </p:cNvSpPr>
          <p:nvPr/>
        </p:nvSpPr>
        <p:spPr bwMode="auto">
          <a:xfrm>
            <a:off x="1295400" y="5609509"/>
            <a:ext cx="1600200" cy="348109"/>
          </a:xfrm>
          <a:prstGeom prst="rect">
            <a:avLst/>
          </a:prstGeom>
          <a:noFill/>
          <a:ln w="9525">
            <a:noFill/>
            <a:miter lim="800000"/>
            <a:headEnd/>
            <a:tailEnd/>
          </a:ln>
          <a:effectLst/>
        </p:spPr>
        <p:txBody>
          <a:bodyPr>
            <a:spAutoFit/>
          </a:bodyPr>
          <a:lstStyle/>
          <a:p>
            <a:pPr>
              <a:spcBef>
                <a:spcPct val="50000"/>
              </a:spcBef>
            </a:pPr>
            <a:r>
              <a:rPr lang="en-NZ" sz="1662">
                <a:cs typeface="Arial" panose="020B0604020202020204" pitchFamily="34" charset="0"/>
              </a:rPr>
              <a:t>Close to</a:t>
            </a:r>
            <a:endParaRPr lang="en-AU" sz="1662">
              <a:cs typeface="Arial" panose="020B0604020202020204" pitchFamily="34" charset="0"/>
            </a:endParaRPr>
          </a:p>
        </p:txBody>
      </p:sp>
      <p:sp>
        <p:nvSpPr>
          <p:cNvPr id="88076" name="Text Box 12"/>
          <p:cNvSpPr txBox="1">
            <a:spLocks noChangeArrowheads="1"/>
          </p:cNvSpPr>
          <p:nvPr/>
        </p:nvSpPr>
        <p:spPr bwMode="auto">
          <a:xfrm rot="16118873">
            <a:off x="249417" y="4590772"/>
            <a:ext cx="1477108" cy="348109"/>
          </a:xfrm>
          <a:prstGeom prst="rect">
            <a:avLst/>
          </a:prstGeom>
          <a:noFill/>
          <a:ln w="9525">
            <a:noFill/>
            <a:miter lim="800000"/>
            <a:headEnd/>
            <a:tailEnd/>
          </a:ln>
          <a:effectLst/>
        </p:spPr>
        <p:txBody>
          <a:bodyPr>
            <a:spAutoFit/>
          </a:bodyPr>
          <a:lstStyle/>
          <a:p>
            <a:pPr>
              <a:spcBef>
                <a:spcPct val="50000"/>
              </a:spcBef>
            </a:pPr>
            <a:r>
              <a:rPr lang="en-NZ" sz="1662" dirty="0">
                <a:cs typeface="Arial" panose="020B0604020202020204" pitchFamily="34" charset="0"/>
              </a:rPr>
              <a:t>Close to</a:t>
            </a:r>
            <a:endParaRPr lang="en-AU" sz="1662" dirty="0">
              <a:cs typeface="Arial" panose="020B0604020202020204" pitchFamily="34" charset="0"/>
            </a:endParaRPr>
          </a:p>
        </p:txBody>
      </p:sp>
      <p:sp>
        <p:nvSpPr>
          <p:cNvPr id="88077" name="Text Box 13"/>
          <p:cNvSpPr txBox="1">
            <a:spLocks noChangeArrowheads="1"/>
          </p:cNvSpPr>
          <p:nvPr/>
        </p:nvSpPr>
        <p:spPr bwMode="auto">
          <a:xfrm rot="16172966">
            <a:off x="411959" y="1839953"/>
            <a:ext cx="1123950" cy="348109"/>
          </a:xfrm>
          <a:prstGeom prst="rect">
            <a:avLst/>
          </a:prstGeom>
          <a:noFill/>
          <a:ln w="9525">
            <a:noFill/>
            <a:miter lim="800000"/>
            <a:headEnd/>
            <a:tailEnd/>
          </a:ln>
          <a:effectLst/>
        </p:spPr>
        <p:txBody>
          <a:bodyPr>
            <a:spAutoFit/>
          </a:bodyPr>
          <a:lstStyle/>
          <a:p>
            <a:pPr>
              <a:spcBef>
                <a:spcPct val="50000"/>
              </a:spcBef>
            </a:pPr>
            <a:r>
              <a:rPr lang="en-NZ" sz="1662" dirty="0">
                <a:cs typeface="Arial" panose="020B0604020202020204" pitchFamily="34" charset="0"/>
              </a:rPr>
              <a:t>Far from</a:t>
            </a:r>
            <a:endParaRPr lang="en-AU" sz="1662" dirty="0">
              <a:cs typeface="Arial" panose="020B0604020202020204" pitchFamily="34" charset="0"/>
            </a:endParaRPr>
          </a:p>
        </p:txBody>
      </p:sp>
      <p:sp>
        <p:nvSpPr>
          <p:cNvPr id="88078" name="Text Box 14"/>
          <p:cNvSpPr txBox="1">
            <a:spLocks noChangeArrowheads="1"/>
          </p:cNvSpPr>
          <p:nvPr/>
        </p:nvSpPr>
        <p:spPr bwMode="auto">
          <a:xfrm rot="16200000">
            <a:off x="-397881" y="3080523"/>
            <a:ext cx="2110154" cy="433196"/>
          </a:xfrm>
          <a:prstGeom prst="rect">
            <a:avLst/>
          </a:prstGeom>
          <a:noFill/>
          <a:ln w="9525">
            <a:noFill/>
            <a:miter lim="800000"/>
            <a:headEnd/>
            <a:tailEnd/>
          </a:ln>
          <a:effectLst/>
        </p:spPr>
        <p:txBody>
          <a:bodyPr>
            <a:spAutoFit/>
          </a:bodyPr>
          <a:lstStyle/>
          <a:p>
            <a:pPr>
              <a:spcBef>
                <a:spcPct val="50000"/>
              </a:spcBef>
            </a:pPr>
            <a:r>
              <a:rPr lang="en-NZ" sz="2215" dirty="0">
                <a:cs typeface="Arial" panose="020B0604020202020204" pitchFamily="34" charset="0"/>
              </a:rPr>
              <a:t>Agreement</a:t>
            </a:r>
            <a:endParaRPr lang="en-AU" sz="2215" dirty="0">
              <a:cs typeface="Arial" panose="020B0604020202020204" pitchFamily="34" charset="0"/>
            </a:endParaRPr>
          </a:p>
        </p:txBody>
      </p:sp>
      <p:sp>
        <p:nvSpPr>
          <p:cNvPr id="88081" name="Text Box 17"/>
          <p:cNvSpPr txBox="1">
            <a:spLocks noChangeArrowheads="1"/>
          </p:cNvSpPr>
          <p:nvPr/>
        </p:nvSpPr>
        <p:spPr bwMode="auto">
          <a:xfrm>
            <a:off x="3581351" y="1938092"/>
            <a:ext cx="4978785" cy="433196"/>
          </a:xfrm>
          <a:prstGeom prst="rect">
            <a:avLst/>
          </a:prstGeom>
          <a:noFill/>
          <a:ln w="9525">
            <a:noFill/>
            <a:miter lim="800000"/>
            <a:headEnd/>
            <a:tailEnd/>
          </a:ln>
          <a:effectLst/>
        </p:spPr>
        <p:txBody>
          <a:bodyPr wrap="square">
            <a:spAutoFit/>
          </a:bodyPr>
          <a:lstStyle/>
          <a:p>
            <a:pPr>
              <a:spcBef>
                <a:spcPct val="50000"/>
              </a:spcBef>
            </a:pPr>
            <a:r>
              <a:rPr lang="en-NZ" sz="2215" b="1" dirty="0">
                <a:solidFill>
                  <a:schemeClr val="tx2"/>
                </a:solidFill>
                <a:cs typeface="Arial" panose="020B0604020202020204" pitchFamily="34" charset="0"/>
              </a:rPr>
              <a:t>Complex “wicked” problems</a:t>
            </a:r>
            <a:endParaRPr lang="en-AU" sz="2215" b="1" dirty="0">
              <a:solidFill>
                <a:schemeClr val="tx2"/>
              </a:solidFill>
              <a:cs typeface="Arial" panose="020B0604020202020204" pitchFamily="34" charset="0"/>
            </a:endParaRPr>
          </a:p>
        </p:txBody>
      </p:sp>
      <p:sp>
        <p:nvSpPr>
          <p:cNvPr id="20" name="Text Box 7"/>
          <p:cNvSpPr txBox="1">
            <a:spLocks noChangeArrowheads="1"/>
          </p:cNvSpPr>
          <p:nvPr/>
        </p:nvSpPr>
        <p:spPr bwMode="auto">
          <a:xfrm>
            <a:off x="2213823" y="3305427"/>
            <a:ext cx="5193768" cy="433196"/>
          </a:xfrm>
          <a:prstGeom prst="rect">
            <a:avLst/>
          </a:prstGeom>
          <a:noFill/>
          <a:ln w="9525">
            <a:noFill/>
            <a:miter lim="800000"/>
            <a:headEnd/>
            <a:tailEnd/>
          </a:ln>
          <a:effectLst/>
        </p:spPr>
        <p:txBody>
          <a:bodyPr wrap="square">
            <a:spAutoFit/>
          </a:bodyPr>
          <a:lstStyle/>
          <a:p>
            <a:pPr>
              <a:spcBef>
                <a:spcPct val="50000"/>
              </a:spcBef>
            </a:pPr>
            <a:r>
              <a:rPr lang="en-NZ" sz="2215" b="1" dirty="0">
                <a:solidFill>
                  <a:schemeClr val="tx2"/>
                </a:solidFill>
                <a:cs typeface="Arial" panose="020B0604020202020204" pitchFamily="34" charset="0"/>
              </a:rPr>
              <a:t>Complicated “difficult”  problems</a:t>
            </a:r>
            <a:endParaRPr lang="en-AU" sz="2215" b="1" dirty="0">
              <a:solidFill>
                <a:schemeClr val="bg1"/>
              </a:solidFill>
              <a:cs typeface="Arial" panose="020B0604020202020204" pitchFamily="34" charset="0"/>
            </a:endParaRPr>
          </a:p>
        </p:txBody>
      </p:sp>
      <p:cxnSp>
        <p:nvCxnSpPr>
          <p:cNvPr id="3" name="Straight Arrow Connector 2"/>
          <p:cNvCxnSpPr/>
          <p:nvPr/>
        </p:nvCxnSpPr>
        <p:spPr>
          <a:xfrm flipV="1">
            <a:off x="4390829" y="2483204"/>
            <a:ext cx="939947" cy="79762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44705" y="3827814"/>
            <a:ext cx="939947" cy="79762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4551D3D-B16D-4450-9AB0-43945EC8F4B4}"/>
              </a:ext>
            </a:extLst>
          </p:cNvPr>
          <p:cNvSpPr txBox="1"/>
          <p:nvPr/>
        </p:nvSpPr>
        <p:spPr>
          <a:xfrm>
            <a:off x="1179405" y="155471"/>
            <a:ext cx="7209019" cy="923330"/>
          </a:xfrm>
          <a:prstGeom prst="rect">
            <a:avLst/>
          </a:prstGeom>
          <a:noFill/>
        </p:spPr>
        <p:txBody>
          <a:bodyPr wrap="square" rtlCol="0">
            <a:spAutoFit/>
          </a:bodyPr>
          <a:lstStyle/>
          <a:p>
            <a:r>
              <a:rPr lang="en-NZ" sz="3600" dirty="0">
                <a:solidFill>
                  <a:schemeClr val="tx2"/>
                </a:solidFill>
                <a:ea typeface="Times New Roman" panose="02020603050405020304" pitchFamily="18" charset="0"/>
                <a:cs typeface="Times New Roman" panose="02020603050405020304" pitchFamily="18" charset="0"/>
              </a:rPr>
              <a:t>A typology of problem situations</a:t>
            </a:r>
            <a:endParaRPr lang="en-NZ"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endParaRPr lang="en-NZ" dirty="0">
              <a:solidFill>
                <a:schemeClr val="tx2"/>
              </a:solidFill>
            </a:endParaRPr>
          </a:p>
        </p:txBody>
      </p:sp>
      <p:sp>
        <p:nvSpPr>
          <p:cNvPr id="18" name="Slide Number Placeholder 3">
            <a:extLst>
              <a:ext uri="{FF2B5EF4-FFF2-40B4-BE49-F238E27FC236}">
                <a16:creationId xmlns:a16="http://schemas.microsoft.com/office/drawing/2014/main" id="{9FE8B7B0-6DBA-4538-BD27-CEA76E14381B}"/>
              </a:ext>
            </a:extLst>
          </p:cNvPr>
          <p:cNvSpPr>
            <a:spLocks noGrp="1"/>
          </p:cNvSpPr>
          <p:nvPr>
            <p:ph type="sldNum" sz="quarter" idx="12"/>
          </p:nvPr>
        </p:nvSpPr>
        <p:spPr>
          <a:xfrm>
            <a:off x="8560136" y="6483639"/>
            <a:ext cx="561975" cy="365125"/>
          </a:xfrm>
        </p:spPr>
        <p:txBody>
          <a:bodyPr/>
          <a:lstStyle/>
          <a:p>
            <a:fld id="{F38DF745-7D3F-47F4-83A3-874385CFAA69}" type="slidenum">
              <a:rPr lang="en-US" smtClean="0"/>
              <a:pPr/>
              <a:t>7</a:t>
            </a:fld>
            <a:endParaRPr lang="en-US" dirty="0"/>
          </a:p>
        </p:txBody>
      </p:sp>
    </p:spTree>
    <p:extLst>
      <p:ext uri="{BB962C8B-B14F-4D97-AF65-F5344CB8AC3E}">
        <p14:creationId xmlns:p14="http://schemas.microsoft.com/office/powerpoint/2010/main" val="180700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F9B1-9C07-41DB-9F79-7D5DECAD7DC3}"/>
              </a:ext>
            </a:extLst>
          </p:cNvPr>
          <p:cNvSpPr>
            <a:spLocks noGrp="1"/>
          </p:cNvSpPr>
          <p:nvPr>
            <p:ph type="title"/>
          </p:nvPr>
        </p:nvSpPr>
        <p:spPr>
          <a:xfrm>
            <a:off x="3306688" y="2356437"/>
            <a:ext cx="2345432" cy="774058"/>
          </a:xfrm>
        </p:spPr>
        <p:txBody>
          <a:bodyPr/>
          <a:lstStyle/>
          <a:p>
            <a:r>
              <a:rPr lang="en-NZ" sz="3600" dirty="0">
                <a:cs typeface="Arial" panose="020B0604020202020204" pitchFamily="34" charset="0"/>
              </a:rPr>
              <a:t>Di</a:t>
            </a:r>
            <a:r>
              <a:rPr lang="en-NZ" sz="3200" dirty="0">
                <a:cs typeface="Arial" panose="020B0604020202020204" pitchFamily="34" charset="0"/>
              </a:rPr>
              <a:t>fficult</a:t>
            </a:r>
            <a:r>
              <a:rPr lang="en-NZ" sz="3200" dirty="0">
                <a:latin typeface="Arial" panose="020B0604020202020204" pitchFamily="34" charset="0"/>
                <a:cs typeface="Arial" panose="020B0604020202020204" pitchFamily="34" charset="0"/>
              </a:rPr>
              <a:t> problems</a:t>
            </a:r>
          </a:p>
        </p:txBody>
      </p:sp>
      <p:sp>
        <p:nvSpPr>
          <p:cNvPr id="4" name="Slide Number Placeholder 3">
            <a:extLst>
              <a:ext uri="{FF2B5EF4-FFF2-40B4-BE49-F238E27FC236}">
                <a16:creationId xmlns:a16="http://schemas.microsoft.com/office/drawing/2014/main" id="{1568530C-7062-4EDF-A476-E6FEED863CF6}"/>
              </a:ext>
            </a:extLst>
          </p:cNvPr>
          <p:cNvSpPr>
            <a:spLocks noGrp="1"/>
          </p:cNvSpPr>
          <p:nvPr>
            <p:ph type="sldNum" sz="quarter" idx="12"/>
          </p:nvPr>
        </p:nvSpPr>
        <p:spPr>
          <a:xfrm>
            <a:off x="8569879" y="6444589"/>
            <a:ext cx="561975" cy="365125"/>
          </a:xfrm>
        </p:spPr>
        <p:txBody>
          <a:bodyPr/>
          <a:lstStyle/>
          <a:p>
            <a:fld id="{F38DF745-7D3F-47F4-83A3-874385CFAA69}" type="slidenum">
              <a:rPr lang="en-US" smtClean="0">
                <a:latin typeface="+mn-lt"/>
              </a:rPr>
              <a:pPr/>
              <a:t>8</a:t>
            </a:fld>
            <a:endParaRPr lang="en-US" dirty="0">
              <a:latin typeface="+mn-lt"/>
            </a:endParaRPr>
          </a:p>
        </p:txBody>
      </p:sp>
      <p:sp>
        <p:nvSpPr>
          <p:cNvPr id="5" name="Text Box 17">
            <a:extLst>
              <a:ext uri="{FF2B5EF4-FFF2-40B4-BE49-F238E27FC236}">
                <a16:creationId xmlns:a16="http://schemas.microsoft.com/office/drawing/2014/main" id="{A669D962-DFCD-4DF1-8D88-B3D451272877}"/>
              </a:ext>
            </a:extLst>
          </p:cNvPr>
          <p:cNvSpPr txBox="1">
            <a:spLocks noChangeArrowheads="1"/>
          </p:cNvSpPr>
          <p:nvPr/>
        </p:nvSpPr>
        <p:spPr bwMode="auto">
          <a:xfrm>
            <a:off x="6173211" y="862056"/>
            <a:ext cx="2603366" cy="433196"/>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Priorities clear</a:t>
            </a:r>
            <a:endParaRPr lang="en-AU" sz="2215" b="1" dirty="0">
              <a:solidFill>
                <a:schemeClr val="tx1">
                  <a:lumMod val="50000"/>
                  <a:lumOff val="50000"/>
                </a:schemeClr>
              </a:solidFill>
              <a:cs typeface="Arial" panose="020B0604020202020204" pitchFamily="34" charset="0"/>
            </a:endParaRPr>
          </a:p>
        </p:txBody>
      </p:sp>
      <p:sp>
        <p:nvSpPr>
          <p:cNvPr id="6" name="Text Box 17">
            <a:extLst>
              <a:ext uri="{FF2B5EF4-FFF2-40B4-BE49-F238E27FC236}">
                <a16:creationId xmlns:a16="http://schemas.microsoft.com/office/drawing/2014/main" id="{22B7DCB4-B311-415C-8904-2889B01D0074}"/>
              </a:ext>
            </a:extLst>
          </p:cNvPr>
          <p:cNvSpPr txBox="1">
            <a:spLocks noChangeArrowheads="1"/>
          </p:cNvSpPr>
          <p:nvPr/>
        </p:nvSpPr>
        <p:spPr bwMode="auto">
          <a:xfrm>
            <a:off x="2843808" y="407555"/>
            <a:ext cx="2603366" cy="433196"/>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Limited timescale</a:t>
            </a:r>
            <a:endParaRPr lang="en-AU" sz="2215" b="1" dirty="0">
              <a:solidFill>
                <a:schemeClr val="tx1">
                  <a:lumMod val="50000"/>
                  <a:lumOff val="50000"/>
                </a:schemeClr>
              </a:solidFill>
              <a:cs typeface="Arial" panose="020B0604020202020204" pitchFamily="34" charset="0"/>
            </a:endParaRPr>
          </a:p>
        </p:txBody>
      </p:sp>
      <p:sp>
        <p:nvSpPr>
          <p:cNvPr id="7" name="Text Box 17">
            <a:extLst>
              <a:ext uri="{FF2B5EF4-FFF2-40B4-BE49-F238E27FC236}">
                <a16:creationId xmlns:a16="http://schemas.microsoft.com/office/drawing/2014/main" id="{644B497E-9339-4DAE-B143-FB2450DCE5BC}"/>
              </a:ext>
            </a:extLst>
          </p:cNvPr>
          <p:cNvSpPr txBox="1">
            <a:spLocks noChangeArrowheads="1"/>
          </p:cNvSpPr>
          <p:nvPr/>
        </p:nvSpPr>
        <p:spPr bwMode="auto">
          <a:xfrm>
            <a:off x="423649" y="1179152"/>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Recognisable</a:t>
            </a:r>
            <a:r>
              <a:rPr lang="en-NZ" sz="2215" b="1" dirty="0">
                <a:solidFill>
                  <a:schemeClr val="tx1">
                    <a:lumMod val="50000"/>
                    <a:lumOff val="50000"/>
                  </a:schemeClr>
                </a:solidFill>
                <a:latin typeface="Arial" panose="020B0604020202020204" pitchFamily="34" charset="0"/>
                <a:cs typeface="Arial" panose="020B0604020202020204" pitchFamily="34" charset="0"/>
              </a:rPr>
              <a:t> solution</a:t>
            </a:r>
            <a:endParaRPr lang="en-AU" sz="2215"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Text Box 17">
            <a:extLst>
              <a:ext uri="{FF2B5EF4-FFF2-40B4-BE49-F238E27FC236}">
                <a16:creationId xmlns:a16="http://schemas.microsoft.com/office/drawing/2014/main" id="{37CDC1DD-B427-451E-8AB3-066AE6E923D4}"/>
              </a:ext>
            </a:extLst>
          </p:cNvPr>
          <p:cNvSpPr txBox="1">
            <a:spLocks noChangeArrowheads="1"/>
          </p:cNvSpPr>
          <p:nvPr/>
        </p:nvSpPr>
        <p:spPr bwMode="auto">
          <a:xfrm>
            <a:off x="115777" y="2699531"/>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Know what needs to be done</a:t>
            </a:r>
            <a:endParaRPr lang="en-AU" sz="2215" b="1" dirty="0">
              <a:solidFill>
                <a:schemeClr val="tx1">
                  <a:lumMod val="50000"/>
                  <a:lumOff val="50000"/>
                </a:schemeClr>
              </a:solidFill>
              <a:cs typeface="Arial" panose="020B0604020202020204" pitchFamily="34" charset="0"/>
            </a:endParaRPr>
          </a:p>
        </p:txBody>
      </p:sp>
      <p:sp>
        <p:nvSpPr>
          <p:cNvPr id="9" name="Text Box 17">
            <a:extLst>
              <a:ext uri="{FF2B5EF4-FFF2-40B4-BE49-F238E27FC236}">
                <a16:creationId xmlns:a16="http://schemas.microsoft.com/office/drawing/2014/main" id="{6A405C2A-C01F-4432-B190-EA59A8FC1635}"/>
              </a:ext>
            </a:extLst>
          </p:cNvPr>
          <p:cNvSpPr txBox="1">
            <a:spLocks noChangeArrowheads="1"/>
          </p:cNvSpPr>
          <p:nvPr/>
        </p:nvSpPr>
        <p:spPr bwMode="auto">
          <a:xfrm>
            <a:off x="1835696" y="4193505"/>
            <a:ext cx="2603366" cy="1114921"/>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Limited number of people involved</a:t>
            </a:r>
            <a:endParaRPr lang="en-AU" sz="2215" b="1" dirty="0">
              <a:solidFill>
                <a:schemeClr val="tx1">
                  <a:lumMod val="50000"/>
                  <a:lumOff val="50000"/>
                </a:schemeClr>
              </a:solidFill>
              <a:cs typeface="Arial" panose="020B0604020202020204" pitchFamily="34" charset="0"/>
            </a:endParaRPr>
          </a:p>
        </p:txBody>
      </p:sp>
      <p:sp>
        <p:nvSpPr>
          <p:cNvPr id="10" name="Text Box 17">
            <a:extLst>
              <a:ext uri="{FF2B5EF4-FFF2-40B4-BE49-F238E27FC236}">
                <a16:creationId xmlns:a16="http://schemas.microsoft.com/office/drawing/2014/main" id="{E7CE34BA-19E0-476E-AA6D-EF9459FCEFEE}"/>
              </a:ext>
            </a:extLst>
          </p:cNvPr>
          <p:cNvSpPr txBox="1">
            <a:spLocks noChangeArrowheads="1"/>
          </p:cNvSpPr>
          <p:nvPr/>
        </p:nvSpPr>
        <p:spPr bwMode="auto">
          <a:xfrm>
            <a:off x="5115247" y="4198240"/>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Can be treated as a stand-alone matter</a:t>
            </a:r>
            <a:endParaRPr lang="en-AU" sz="2215" b="1" dirty="0">
              <a:solidFill>
                <a:schemeClr val="tx1">
                  <a:lumMod val="50000"/>
                  <a:lumOff val="50000"/>
                </a:schemeClr>
              </a:solidFill>
              <a:cs typeface="Arial" panose="020B0604020202020204" pitchFamily="34" charset="0"/>
            </a:endParaRPr>
          </a:p>
        </p:txBody>
      </p:sp>
      <p:sp>
        <p:nvSpPr>
          <p:cNvPr id="11" name="Text Box 17">
            <a:extLst>
              <a:ext uri="{FF2B5EF4-FFF2-40B4-BE49-F238E27FC236}">
                <a16:creationId xmlns:a16="http://schemas.microsoft.com/office/drawing/2014/main" id="{84F01206-AA22-4E8D-BAD2-46842306DE53}"/>
              </a:ext>
            </a:extLst>
          </p:cNvPr>
          <p:cNvSpPr txBox="1">
            <a:spLocks noChangeArrowheads="1"/>
          </p:cNvSpPr>
          <p:nvPr/>
        </p:nvSpPr>
        <p:spPr bwMode="auto">
          <a:xfrm>
            <a:off x="5824249" y="2161294"/>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Limited applications</a:t>
            </a:r>
            <a:endParaRPr lang="en-AU" sz="2215" b="1" dirty="0">
              <a:solidFill>
                <a:schemeClr val="tx1">
                  <a:lumMod val="50000"/>
                  <a:lumOff val="50000"/>
                </a:schemeClr>
              </a:solidFill>
              <a:cs typeface="Arial" panose="020B0604020202020204" pitchFamily="34" charset="0"/>
            </a:endParaRPr>
          </a:p>
        </p:txBody>
      </p:sp>
      <p:sp>
        <p:nvSpPr>
          <p:cNvPr id="12" name="Text Box 17">
            <a:extLst>
              <a:ext uri="{FF2B5EF4-FFF2-40B4-BE49-F238E27FC236}">
                <a16:creationId xmlns:a16="http://schemas.microsoft.com/office/drawing/2014/main" id="{4BA6D35B-8C49-4305-9B32-CA62362C38E8}"/>
              </a:ext>
            </a:extLst>
          </p:cNvPr>
          <p:cNvSpPr txBox="1">
            <a:spLocks noChangeArrowheads="1"/>
          </p:cNvSpPr>
          <p:nvPr/>
        </p:nvSpPr>
        <p:spPr bwMode="auto">
          <a:xfrm>
            <a:off x="724244" y="5833522"/>
            <a:ext cx="7707980" cy="954107"/>
          </a:xfrm>
          <a:prstGeom prst="rect">
            <a:avLst/>
          </a:prstGeom>
          <a:noFill/>
          <a:ln w="9525">
            <a:noFill/>
            <a:miter lim="800000"/>
            <a:headEnd/>
            <a:tailEnd/>
          </a:ln>
          <a:effectLst/>
        </p:spPr>
        <p:txBody>
          <a:bodyPr wrap="square">
            <a:spAutoFit/>
          </a:bodyPr>
          <a:lstStyle/>
          <a:p>
            <a:pPr algn="ctr">
              <a:spcBef>
                <a:spcPct val="50000"/>
              </a:spcBef>
            </a:pPr>
            <a:r>
              <a:rPr lang="en-NZ" sz="2800" dirty="0">
                <a:solidFill>
                  <a:schemeClr val="tx2"/>
                </a:solidFill>
                <a:cs typeface="Arial" panose="020B0604020202020204" pitchFamily="34" charset="0"/>
              </a:rPr>
              <a:t>Difficult problems are characteristically smaller-scale and well-defined</a:t>
            </a:r>
            <a:endParaRPr lang="en-AU" sz="2800" dirty="0">
              <a:solidFill>
                <a:schemeClr val="tx2"/>
              </a:solidFill>
              <a:cs typeface="Arial" panose="020B0604020202020204" pitchFamily="34" charset="0"/>
            </a:endParaRPr>
          </a:p>
        </p:txBody>
      </p:sp>
      <p:cxnSp>
        <p:nvCxnSpPr>
          <p:cNvPr id="13" name="Straight Connector 12">
            <a:extLst>
              <a:ext uri="{FF2B5EF4-FFF2-40B4-BE49-F238E27FC236}">
                <a16:creationId xmlns:a16="http://schemas.microsoft.com/office/drawing/2014/main" id="{1000CD28-2E11-493E-8EE0-6CA49B6C6A75}"/>
              </a:ext>
            </a:extLst>
          </p:cNvPr>
          <p:cNvCxnSpPr/>
          <p:nvPr/>
        </p:nvCxnSpPr>
        <p:spPr>
          <a:xfrm flipV="1">
            <a:off x="5652120" y="1309565"/>
            <a:ext cx="648072" cy="50405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19A7DD-3C3A-400D-9027-5BAF7F03D517}"/>
              </a:ext>
            </a:extLst>
          </p:cNvPr>
          <p:cNvCxnSpPr>
            <a:cxnSpLocks/>
          </p:cNvCxnSpPr>
          <p:nvPr/>
        </p:nvCxnSpPr>
        <p:spPr>
          <a:xfrm flipH="1" flipV="1">
            <a:off x="4211960" y="862056"/>
            <a:ext cx="360040" cy="98276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C466C8-649A-4CC1-A73A-F8C46780CF84}"/>
              </a:ext>
            </a:extLst>
          </p:cNvPr>
          <p:cNvCxnSpPr/>
          <p:nvPr/>
        </p:nvCxnSpPr>
        <p:spPr>
          <a:xfrm flipH="1" flipV="1">
            <a:off x="2843808" y="1741613"/>
            <a:ext cx="432048" cy="21602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F3EBCC-F982-4E2D-9237-863F7106EF9A}"/>
              </a:ext>
            </a:extLst>
          </p:cNvPr>
          <p:cNvCxnSpPr/>
          <p:nvPr/>
        </p:nvCxnSpPr>
        <p:spPr>
          <a:xfrm flipH="1">
            <a:off x="2719143" y="2784896"/>
            <a:ext cx="631907" cy="27046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7A0A00-8579-42A2-A49B-0DDBAEB1B9B5}"/>
              </a:ext>
            </a:extLst>
          </p:cNvPr>
          <p:cNvCxnSpPr/>
          <p:nvPr/>
        </p:nvCxnSpPr>
        <p:spPr>
          <a:xfrm flipH="1">
            <a:off x="3351050" y="3397797"/>
            <a:ext cx="644886" cy="64807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669BBB-2278-4085-B555-D967080C4A25}"/>
              </a:ext>
            </a:extLst>
          </p:cNvPr>
          <p:cNvCxnSpPr/>
          <p:nvPr/>
        </p:nvCxnSpPr>
        <p:spPr>
          <a:xfrm>
            <a:off x="4860032" y="3346829"/>
            <a:ext cx="964217" cy="680184"/>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5C5287-8430-4F22-AAA8-1246FAD94CB5}"/>
              </a:ext>
            </a:extLst>
          </p:cNvPr>
          <p:cNvCxnSpPr/>
          <p:nvPr/>
        </p:nvCxnSpPr>
        <p:spPr>
          <a:xfrm flipV="1">
            <a:off x="5724128" y="2517120"/>
            <a:ext cx="576064" cy="4043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92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DF9B1-9C07-41DB-9F79-7D5DECAD7DC3}"/>
              </a:ext>
            </a:extLst>
          </p:cNvPr>
          <p:cNvSpPr>
            <a:spLocks noGrp="1"/>
          </p:cNvSpPr>
          <p:nvPr>
            <p:ph type="title"/>
          </p:nvPr>
        </p:nvSpPr>
        <p:spPr>
          <a:xfrm>
            <a:off x="2937366" y="2654942"/>
            <a:ext cx="3031054" cy="774058"/>
          </a:xfrm>
        </p:spPr>
        <p:txBody>
          <a:bodyPr/>
          <a:lstStyle/>
          <a:p>
            <a:r>
              <a:rPr lang="en-NZ" sz="3200" dirty="0">
                <a:cs typeface="Arial" panose="020B0604020202020204" pitchFamily="34" charset="0"/>
              </a:rPr>
              <a:t>Wicked</a:t>
            </a:r>
            <a:r>
              <a:rPr lang="en-NZ" sz="3200" dirty="0">
                <a:solidFill>
                  <a:schemeClr val="tx1"/>
                </a:solidFill>
                <a:cs typeface="Arial" panose="020B0604020202020204" pitchFamily="34" charset="0"/>
              </a:rPr>
              <a:t> </a:t>
            </a:r>
            <a:r>
              <a:rPr lang="en-NZ" sz="3200" dirty="0">
                <a:cs typeface="Arial" panose="020B0604020202020204" pitchFamily="34" charset="0"/>
              </a:rPr>
              <a:t>problems</a:t>
            </a:r>
          </a:p>
        </p:txBody>
      </p:sp>
      <p:sp>
        <p:nvSpPr>
          <p:cNvPr id="4" name="Slide Number Placeholder 3">
            <a:extLst>
              <a:ext uri="{FF2B5EF4-FFF2-40B4-BE49-F238E27FC236}">
                <a16:creationId xmlns:a16="http://schemas.microsoft.com/office/drawing/2014/main" id="{1568530C-7062-4EDF-A476-E6FEED863CF6}"/>
              </a:ext>
            </a:extLst>
          </p:cNvPr>
          <p:cNvSpPr>
            <a:spLocks noGrp="1"/>
          </p:cNvSpPr>
          <p:nvPr>
            <p:ph type="sldNum" sz="quarter" idx="12"/>
          </p:nvPr>
        </p:nvSpPr>
        <p:spPr>
          <a:xfrm>
            <a:off x="8546707" y="6483639"/>
            <a:ext cx="561975" cy="365125"/>
          </a:xfrm>
        </p:spPr>
        <p:txBody>
          <a:bodyPr/>
          <a:lstStyle/>
          <a:p>
            <a:fld id="{F38DF745-7D3F-47F4-83A3-874385CFAA69}" type="slidenum">
              <a:rPr lang="en-US" smtClean="0">
                <a:latin typeface="+mn-lt"/>
              </a:rPr>
              <a:pPr/>
              <a:t>9</a:t>
            </a:fld>
            <a:endParaRPr lang="en-US" dirty="0">
              <a:latin typeface="+mn-lt"/>
            </a:endParaRPr>
          </a:p>
        </p:txBody>
      </p:sp>
      <p:sp>
        <p:nvSpPr>
          <p:cNvPr id="5" name="Text Box 17">
            <a:extLst>
              <a:ext uri="{FF2B5EF4-FFF2-40B4-BE49-F238E27FC236}">
                <a16:creationId xmlns:a16="http://schemas.microsoft.com/office/drawing/2014/main" id="{A669D962-DFCD-4DF1-8D88-B3D451272877}"/>
              </a:ext>
            </a:extLst>
          </p:cNvPr>
          <p:cNvSpPr txBox="1">
            <a:spLocks noChangeArrowheads="1"/>
          </p:cNvSpPr>
          <p:nvPr/>
        </p:nvSpPr>
        <p:spPr bwMode="auto">
          <a:xfrm>
            <a:off x="5601662" y="829055"/>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Priorities called into question</a:t>
            </a:r>
            <a:endParaRPr lang="en-AU" sz="2215" b="1" dirty="0">
              <a:solidFill>
                <a:schemeClr val="tx1">
                  <a:lumMod val="50000"/>
                  <a:lumOff val="50000"/>
                </a:schemeClr>
              </a:solidFill>
              <a:cs typeface="Arial" panose="020B0604020202020204" pitchFamily="34" charset="0"/>
            </a:endParaRPr>
          </a:p>
        </p:txBody>
      </p:sp>
      <p:sp>
        <p:nvSpPr>
          <p:cNvPr id="6" name="Text Box 17">
            <a:extLst>
              <a:ext uri="{FF2B5EF4-FFF2-40B4-BE49-F238E27FC236}">
                <a16:creationId xmlns:a16="http://schemas.microsoft.com/office/drawing/2014/main" id="{22B7DCB4-B311-415C-8904-2889B01D0074}"/>
              </a:ext>
            </a:extLst>
          </p:cNvPr>
          <p:cNvSpPr txBox="1">
            <a:spLocks noChangeArrowheads="1"/>
          </p:cNvSpPr>
          <p:nvPr/>
        </p:nvSpPr>
        <p:spPr bwMode="auto">
          <a:xfrm>
            <a:off x="2422232" y="520254"/>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Longer, uncertain timescale</a:t>
            </a:r>
            <a:endParaRPr lang="en-AU" sz="2215" b="1" dirty="0">
              <a:solidFill>
                <a:schemeClr val="tx1">
                  <a:lumMod val="50000"/>
                  <a:lumOff val="50000"/>
                </a:schemeClr>
              </a:solidFill>
              <a:cs typeface="Arial" panose="020B0604020202020204" pitchFamily="34" charset="0"/>
            </a:endParaRPr>
          </a:p>
        </p:txBody>
      </p:sp>
      <p:sp>
        <p:nvSpPr>
          <p:cNvPr id="7" name="Text Box 17">
            <a:extLst>
              <a:ext uri="{FF2B5EF4-FFF2-40B4-BE49-F238E27FC236}">
                <a16:creationId xmlns:a16="http://schemas.microsoft.com/office/drawing/2014/main" id="{644B497E-9339-4DAE-B143-FB2450DCE5BC}"/>
              </a:ext>
            </a:extLst>
          </p:cNvPr>
          <p:cNvSpPr txBox="1">
            <a:spLocks noChangeArrowheads="1"/>
          </p:cNvSpPr>
          <p:nvPr/>
        </p:nvSpPr>
        <p:spPr bwMode="auto">
          <a:xfrm>
            <a:off x="334000" y="1586808"/>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No ‘obvious” solutions</a:t>
            </a:r>
            <a:endParaRPr lang="en-AU" sz="2215" b="1" dirty="0">
              <a:solidFill>
                <a:schemeClr val="tx1">
                  <a:lumMod val="50000"/>
                  <a:lumOff val="50000"/>
                </a:schemeClr>
              </a:solidFill>
              <a:cs typeface="Arial" panose="020B0604020202020204" pitchFamily="34" charset="0"/>
            </a:endParaRPr>
          </a:p>
        </p:txBody>
      </p:sp>
      <p:sp>
        <p:nvSpPr>
          <p:cNvPr id="8" name="Text Box 17">
            <a:extLst>
              <a:ext uri="{FF2B5EF4-FFF2-40B4-BE49-F238E27FC236}">
                <a16:creationId xmlns:a16="http://schemas.microsoft.com/office/drawing/2014/main" id="{37CDC1DD-B427-451E-8AB3-066AE6E923D4}"/>
              </a:ext>
            </a:extLst>
          </p:cNvPr>
          <p:cNvSpPr txBox="1">
            <a:spLocks noChangeArrowheads="1"/>
          </p:cNvSpPr>
          <p:nvPr/>
        </p:nvSpPr>
        <p:spPr bwMode="auto">
          <a:xfrm>
            <a:off x="-12391" y="2816208"/>
            <a:ext cx="2342941" cy="1114921"/>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No agreement on what the problem is</a:t>
            </a:r>
            <a:endParaRPr lang="en-AU" sz="2215" b="1" dirty="0">
              <a:solidFill>
                <a:schemeClr val="tx1">
                  <a:lumMod val="50000"/>
                  <a:lumOff val="50000"/>
                </a:schemeClr>
              </a:solidFill>
              <a:cs typeface="Arial" panose="020B0604020202020204" pitchFamily="34" charset="0"/>
            </a:endParaRPr>
          </a:p>
        </p:txBody>
      </p:sp>
      <p:sp>
        <p:nvSpPr>
          <p:cNvPr id="9" name="Text Box 17">
            <a:extLst>
              <a:ext uri="{FF2B5EF4-FFF2-40B4-BE49-F238E27FC236}">
                <a16:creationId xmlns:a16="http://schemas.microsoft.com/office/drawing/2014/main" id="{6A405C2A-C01F-4432-B190-EA59A8FC1635}"/>
              </a:ext>
            </a:extLst>
          </p:cNvPr>
          <p:cNvSpPr txBox="1">
            <a:spLocks noChangeArrowheads="1"/>
          </p:cNvSpPr>
          <p:nvPr/>
        </p:nvSpPr>
        <p:spPr bwMode="auto">
          <a:xfrm>
            <a:off x="507623" y="4480829"/>
            <a:ext cx="2603366"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More people involved</a:t>
            </a:r>
            <a:endParaRPr lang="en-AU" sz="2215" b="1" dirty="0">
              <a:solidFill>
                <a:schemeClr val="tx1">
                  <a:lumMod val="50000"/>
                  <a:lumOff val="50000"/>
                </a:schemeClr>
              </a:solidFill>
              <a:cs typeface="Arial" panose="020B0604020202020204" pitchFamily="34" charset="0"/>
            </a:endParaRPr>
          </a:p>
        </p:txBody>
      </p:sp>
      <p:sp>
        <p:nvSpPr>
          <p:cNvPr id="10" name="Text Box 17">
            <a:extLst>
              <a:ext uri="{FF2B5EF4-FFF2-40B4-BE49-F238E27FC236}">
                <a16:creationId xmlns:a16="http://schemas.microsoft.com/office/drawing/2014/main" id="{E7CE34BA-19E0-476E-AA6D-EF9459FCEFEE}"/>
              </a:ext>
            </a:extLst>
          </p:cNvPr>
          <p:cNvSpPr txBox="1">
            <a:spLocks noChangeArrowheads="1"/>
          </p:cNvSpPr>
          <p:nvPr/>
        </p:nvSpPr>
        <p:spPr bwMode="auto">
          <a:xfrm>
            <a:off x="5725972" y="4119031"/>
            <a:ext cx="2603366" cy="1114921"/>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Can’t be disentangled from its context</a:t>
            </a:r>
            <a:endParaRPr lang="en-AU" sz="2215" b="1" dirty="0">
              <a:solidFill>
                <a:schemeClr val="tx1">
                  <a:lumMod val="50000"/>
                  <a:lumOff val="50000"/>
                </a:schemeClr>
              </a:solidFill>
              <a:cs typeface="Arial" panose="020B0604020202020204" pitchFamily="34" charset="0"/>
            </a:endParaRPr>
          </a:p>
        </p:txBody>
      </p:sp>
      <p:sp>
        <p:nvSpPr>
          <p:cNvPr id="11" name="Text Box 17">
            <a:extLst>
              <a:ext uri="{FF2B5EF4-FFF2-40B4-BE49-F238E27FC236}">
                <a16:creationId xmlns:a16="http://schemas.microsoft.com/office/drawing/2014/main" id="{84F01206-AA22-4E8D-BAD2-46842306DE53}"/>
              </a:ext>
            </a:extLst>
          </p:cNvPr>
          <p:cNvSpPr txBox="1">
            <a:spLocks noChangeArrowheads="1"/>
          </p:cNvSpPr>
          <p:nvPr/>
        </p:nvSpPr>
        <p:spPr bwMode="auto">
          <a:xfrm>
            <a:off x="6141921" y="2148673"/>
            <a:ext cx="2603366" cy="1455783"/>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Uncertain, but greater implications, worrying</a:t>
            </a:r>
            <a:endParaRPr lang="en-AU" sz="2215" b="1" dirty="0">
              <a:solidFill>
                <a:schemeClr val="tx1">
                  <a:lumMod val="50000"/>
                  <a:lumOff val="50000"/>
                </a:schemeClr>
              </a:solidFill>
              <a:cs typeface="Arial" panose="020B0604020202020204" pitchFamily="34" charset="0"/>
            </a:endParaRPr>
          </a:p>
        </p:txBody>
      </p:sp>
      <p:sp>
        <p:nvSpPr>
          <p:cNvPr id="12" name="Text Box 17">
            <a:extLst>
              <a:ext uri="{FF2B5EF4-FFF2-40B4-BE49-F238E27FC236}">
                <a16:creationId xmlns:a16="http://schemas.microsoft.com/office/drawing/2014/main" id="{3C4E8558-8129-43D3-81D2-177EBC94DD20}"/>
              </a:ext>
            </a:extLst>
          </p:cNvPr>
          <p:cNvSpPr txBox="1">
            <a:spLocks noChangeArrowheads="1"/>
          </p:cNvSpPr>
          <p:nvPr/>
        </p:nvSpPr>
        <p:spPr bwMode="auto">
          <a:xfrm>
            <a:off x="683568" y="5849557"/>
            <a:ext cx="7986537" cy="954107"/>
          </a:xfrm>
          <a:prstGeom prst="rect">
            <a:avLst/>
          </a:prstGeom>
          <a:noFill/>
          <a:ln w="9525">
            <a:noFill/>
            <a:miter lim="800000"/>
            <a:headEnd/>
            <a:tailEnd/>
          </a:ln>
          <a:effectLst/>
        </p:spPr>
        <p:txBody>
          <a:bodyPr wrap="square">
            <a:spAutoFit/>
          </a:bodyPr>
          <a:lstStyle/>
          <a:p>
            <a:pPr algn="ctr">
              <a:spcBef>
                <a:spcPct val="50000"/>
              </a:spcBef>
            </a:pPr>
            <a:r>
              <a:rPr lang="en-NZ" sz="2800" dirty="0">
                <a:solidFill>
                  <a:schemeClr val="tx2"/>
                </a:solidFill>
                <a:cs typeface="Arial" panose="020B0604020202020204" pitchFamily="34" charset="0"/>
              </a:rPr>
              <a:t>Wicked (or complex) problems are characteristically bigger and poorly-defined</a:t>
            </a:r>
            <a:endParaRPr lang="en-AU" sz="2800" dirty="0">
              <a:solidFill>
                <a:schemeClr val="tx2"/>
              </a:solidFill>
              <a:cs typeface="Arial" panose="020B0604020202020204" pitchFamily="34" charset="0"/>
            </a:endParaRPr>
          </a:p>
        </p:txBody>
      </p:sp>
      <p:cxnSp>
        <p:nvCxnSpPr>
          <p:cNvPr id="13" name="Straight Connector 12">
            <a:extLst>
              <a:ext uri="{FF2B5EF4-FFF2-40B4-BE49-F238E27FC236}">
                <a16:creationId xmlns:a16="http://schemas.microsoft.com/office/drawing/2014/main" id="{AA2113A9-4F4B-479E-8D58-DE635CB5F0DD}"/>
              </a:ext>
            </a:extLst>
          </p:cNvPr>
          <p:cNvCxnSpPr>
            <a:cxnSpLocks/>
          </p:cNvCxnSpPr>
          <p:nvPr/>
        </p:nvCxnSpPr>
        <p:spPr>
          <a:xfrm flipH="1" flipV="1">
            <a:off x="4006408" y="1460392"/>
            <a:ext cx="167041" cy="72512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F61EBD-C066-4319-B074-16FE0D03BD93}"/>
              </a:ext>
            </a:extLst>
          </p:cNvPr>
          <p:cNvCxnSpPr>
            <a:cxnSpLocks/>
          </p:cNvCxnSpPr>
          <p:nvPr/>
        </p:nvCxnSpPr>
        <p:spPr>
          <a:xfrm flipV="1">
            <a:off x="5158536" y="1577207"/>
            <a:ext cx="622412" cy="49084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019264-AA0F-49BF-8851-27C22B42DFA9}"/>
              </a:ext>
            </a:extLst>
          </p:cNvPr>
          <p:cNvCxnSpPr>
            <a:cxnSpLocks/>
          </p:cNvCxnSpPr>
          <p:nvPr/>
        </p:nvCxnSpPr>
        <p:spPr>
          <a:xfrm flipV="1">
            <a:off x="5659127" y="2816208"/>
            <a:ext cx="795553" cy="1296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52BD3-C42F-4DE6-BF11-843AD925FA0C}"/>
              </a:ext>
            </a:extLst>
          </p:cNvPr>
          <p:cNvCxnSpPr/>
          <p:nvPr/>
        </p:nvCxnSpPr>
        <p:spPr>
          <a:xfrm>
            <a:off x="4942512" y="3429000"/>
            <a:ext cx="864096" cy="93212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E1085D-7E56-4DE9-B8F1-C7860F922AF8}"/>
              </a:ext>
            </a:extLst>
          </p:cNvPr>
          <p:cNvCxnSpPr>
            <a:cxnSpLocks/>
          </p:cNvCxnSpPr>
          <p:nvPr/>
        </p:nvCxnSpPr>
        <p:spPr>
          <a:xfrm flipH="1">
            <a:off x="2566249" y="3576103"/>
            <a:ext cx="1157666" cy="90294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562B35-758A-4FDF-83D6-47DCD5DCAC84}"/>
              </a:ext>
            </a:extLst>
          </p:cNvPr>
          <p:cNvCxnSpPr>
            <a:cxnSpLocks/>
          </p:cNvCxnSpPr>
          <p:nvPr/>
        </p:nvCxnSpPr>
        <p:spPr>
          <a:xfrm flipH="1">
            <a:off x="2249533" y="3041971"/>
            <a:ext cx="1174239" cy="387029"/>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C865D2-977B-49D3-A443-DDFF0EE0430C}"/>
              </a:ext>
            </a:extLst>
          </p:cNvPr>
          <p:cNvCxnSpPr>
            <a:cxnSpLocks/>
          </p:cNvCxnSpPr>
          <p:nvPr/>
        </p:nvCxnSpPr>
        <p:spPr>
          <a:xfrm flipH="1" flipV="1">
            <a:off x="2516733" y="2081216"/>
            <a:ext cx="913611" cy="459296"/>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E2362E-BCC7-4487-B7D8-B67A4201C8E2}"/>
              </a:ext>
            </a:extLst>
          </p:cNvPr>
          <p:cNvCxnSpPr>
            <a:cxnSpLocks/>
          </p:cNvCxnSpPr>
          <p:nvPr/>
        </p:nvCxnSpPr>
        <p:spPr>
          <a:xfrm flipH="1">
            <a:off x="4173449" y="3510498"/>
            <a:ext cx="79129" cy="83570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 Box 17">
            <a:extLst>
              <a:ext uri="{FF2B5EF4-FFF2-40B4-BE49-F238E27FC236}">
                <a16:creationId xmlns:a16="http://schemas.microsoft.com/office/drawing/2014/main" id="{AB4601AF-EE37-4361-8143-5E791A2207AC}"/>
              </a:ext>
            </a:extLst>
          </p:cNvPr>
          <p:cNvSpPr txBox="1">
            <a:spLocks noChangeArrowheads="1"/>
          </p:cNvSpPr>
          <p:nvPr/>
        </p:nvSpPr>
        <p:spPr bwMode="auto">
          <a:xfrm>
            <a:off x="3286182" y="4521659"/>
            <a:ext cx="1922318" cy="774058"/>
          </a:xfrm>
          <a:prstGeom prst="rect">
            <a:avLst/>
          </a:prstGeom>
          <a:noFill/>
          <a:ln w="9525">
            <a:noFill/>
            <a:miter lim="800000"/>
            <a:headEnd/>
            <a:tailEnd/>
          </a:ln>
          <a:effectLst/>
        </p:spPr>
        <p:txBody>
          <a:bodyPr wrap="square">
            <a:spAutoFit/>
          </a:bodyPr>
          <a:lstStyle/>
          <a:p>
            <a:pPr algn="ctr">
              <a:spcBef>
                <a:spcPct val="50000"/>
              </a:spcBef>
            </a:pPr>
            <a:r>
              <a:rPr lang="en-NZ" sz="2215" b="1" dirty="0">
                <a:solidFill>
                  <a:schemeClr val="tx1">
                    <a:lumMod val="50000"/>
                    <a:lumOff val="50000"/>
                  </a:schemeClr>
                </a:solidFill>
                <a:cs typeface="Arial" panose="020B0604020202020204" pitchFamily="34" charset="0"/>
              </a:rPr>
              <a:t>Keep evolving</a:t>
            </a:r>
            <a:endParaRPr lang="en-AU" sz="2215" b="1"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959608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73763"/>
      </a:hlink>
      <a:folHlink>
        <a:srgbClr val="07674D"/>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18329</TotalTime>
  <Words>2866</Words>
  <Application>Microsoft Office PowerPoint</Application>
  <PresentationFormat>On-screen Show (4:3)</PresentationFormat>
  <Paragraphs>535</Paragraphs>
  <Slides>48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Candara</vt:lpstr>
      <vt:lpstr>Century Gothic</vt:lpstr>
      <vt:lpstr>Courier New</vt:lpstr>
      <vt:lpstr>Palatino Linotype</vt:lpstr>
      <vt:lpstr>Tahoma</vt:lpstr>
      <vt:lpstr>Executive</vt:lpstr>
      <vt:lpstr>An introduction to systems thinking and tools for systems thinking </vt:lpstr>
      <vt:lpstr>PowerPoint Presentation</vt:lpstr>
      <vt:lpstr>1. Why the growing interest in a systems thinking approach </vt:lpstr>
      <vt:lpstr>PowerPoint Presentation</vt:lpstr>
      <vt:lpstr>PowerPoint Presentation</vt:lpstr>
      <vt:lpstr>PowerPoint Presentation</vt:lpstr>
      <vt:lpstr>PowerPoint Presentation</vt:lpstr>
      <vt:lpstr>Difficult problems</vt:lpstr>
      <vt:lpstr>Wicked problems</vt:lpstr>
      <vt:lpstr>International agencies and public sector organisations are moving towards systems thinking …..</vt:lpstr>
      <vt:lpstr>PowerPoint Presentation</vt:lpstr>
      <vt:lpstr>PowerPoint Presentation</vt:lpstr>
      <vt:lpstr>2. Basics of systems thinking</vt:lpstr>
      <vt:lpstr>PowerPoint Presentation</vt:lpstr>
      <vt:lpstr>Multiple Perspectives</vt:lpstr>
      <vt:lpstr>Interconnections</vt:lpstr>
      <vt:lpstr>Boundaries </vt:lpstr>
      <vt:lpstr>Influences </vt:lpstr>
      <vt:lpstr>The iceberg model for systems thinking</vt:lpstr>
      <vt:lpstr>Some questions to help unpack the system</vt:lpstr>
      <vt:lpstr>PowerPoint Presentation</vt:lpstr>
      <vt:lpstr>3. Systemic design – linking systems thinking and design  </vt:lpstr>
      <vt:lpstr>Linking systems thinking and design</vt:lpstr>
      <vt:lpstr>Systemic design</vt:lpstr>
      <vt:lpstr>Tools/methods for systems thinking and systemic design can be grouped by function</vt:lpstr>
      <vt:lpstr>PowerPoint Presentation</vt:lpstr>
      <vt:lpstr>4. Tools and methods for systems thinking and systems design</vt:lpstr>
      <vt:lpstr>“All tools are wrong. Some tools are useful.”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Embedding systems thinking in practice</vt:lpstr>
      <vt:lpstr>It is important to create a learning organisation where:</vt:lpstr>
      <vt:lpstr>Common challenges that often have to be faced include</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Will Allen</cp:lastModifiedBy>
  <cp:revision>489</cp:revision>
  <dcterms:created xsi:type="dcterms:W3CDTF">2015-09-11T09:13:26Z</dcterms:created>
  <dcterms:modified xsi:type="dcterms:W3CDTF">2019-01-21T19:41:50Z</dcterms:modified>
</cp:coreProperties>
</file>